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5"/>
  </p:notesMasterIdLst>
  <p:sldIdLst>
    <p:sldId id="256" r:id="rId2"/>
    <p:sldId id="257" r:id="rId3"/>
    <p:sldId id="276" r:id="rId4"/>
    <p:sldId id="275" r:id="rId5"/>
    <p:sldId id="259" r:id="rId6"/>
    <p:sldId id="277" r:id="rId7"/>
    <p:sldId id="282" r:id="rId8"/>
    <p:sldId id="278" r:id="rId9"/>
    <p:sldId id="279" r:id="rId10"/>
    <p:sldId id="266" r:id="rId11"/>
    <p:sldId id="280" r:id="rId12"/>
    <p:sldId id="281" r:id="rId13"/>
    <p:sldId id="283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AA109EA-D178-4DBF-B930-EB7C507C29D2}"/>
    <pc:docChg chg="custSel replTag">
      <pc:chgData name="Danny Young" userId="cb0f4ce2-eb4f-479e-8e8f-3beb257e632f" providerId="ADAL" clId="{6AA109EA-D178-4DBF-B930-EB7C507C29D2}" dt="2021-12-11T07:26:56.146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19490F-6087-4245-8861-1B1A5D3E2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F2138-DC8E-4D0A-8CD7-4308045A78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31E64B-A34B-49FD-B4D6-5F0B58559DE7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27C5B8A-D2F8-4885-9462-2556E898F7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61E27C-6C66-461D-B1F9-6E5C1857E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EC63-AC35-4193-89B3-E027B17736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5E70-1307-4778-97D0-0E1DEC76B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6EB7305-D095-4A2A-8BC3-3C259DD6067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C2DFAC2-14FC-4821-89C3-E551AC8F5A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178EE38-5CB3-4F8D-A83F-6EF25DA41E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7A7FDF7-D990-417F-AEF0-0543C8B85E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C0E865-7018-42B5-91D8-3D414ED75697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91A1AF47-9410-439C-8CEC-468D03C357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1F365D9C-C804-441B-9803-BD698D0556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3519801-0765-4B21-841F-FF4A081992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63568D-A745-4DC8-B1F9-8F3E53DCF1CC}" type="slidenum">
              <a:rPr lang="en-CA" altLang="en-US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97703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31021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0265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7AA8A7C-2A95-4522-B9B9-16EE1A3937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E8D4D2F-C6E3-4237-9AC4-BAAEE886F6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C7B85E8A-C58C-4D4C-ACC7-1B7EED19F6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334DC1-D5D4-457F-BC9B-A929AE3EF8A9}" type="slidenum">
              <a:rPr lang="en-CA" altLang="en-US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05578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316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73E628A-0AD4-4F4A-ACEE-461341DDD0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66BC3958-80FC-4E28-8E61-36384F7D28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1079644-69DA-40D0-9998-BFFE60C1BC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24EFEF-3E06-4279-9BBF-1F553516966A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1069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43437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42329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85723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814368-C210-484B-B965-5AB4586B221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C8E42B-819E-499D-B111-B3EF8645F1E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52D64C-295B-4493-BC5C-5F7A512AC4EA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668125-ACAB-4916-82EF-6955A6B32ED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0961B66-26A7-4215-8A7C-62E82817C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265AC192-5627-4F30-831A-51C674908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42DBF6C-78CF-4D1F-8C7E-B15133284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D370D8F5-A017-4E73-98F2-52A6502AC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C78033F3-95D5-4363-B896-B65DAD918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7101F529-D8FA-40AB-AC2F-8CD8E5584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1795E3-BB40-44A7-A7FF-7167E08C3801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78E4E5C-FA3B-4C8C-B837-70E854572BA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D0353D-25B0-4877-B4CF-C7707B7731A3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F4B43B1-4471-4252-882B-D47B86E9931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A9ECA65-EF61-4884-B904-FDEF3AF886B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380F446-1E11-4993-A1B8-00238E10313D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43F6E94-DEEE-45E3-A292-C64F0BEB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C3A18-023B-480B-94D4-7DD69AED614F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E33F599E-6E41-4F23-A6F6-8E0E1F48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CDFB3706-8278-47DD-AFA5-CCE92EE4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3607CEC5-497E-4255-99DE-E3F402BB910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39325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7E6DF71-AA56-4743-806B-3836985A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ABC1-F92E-40C0-AAF7-78A31668E9F6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B5580BE-11AC-4E7B-A062-020A1D71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6D879E7-C924-47CD-9D89-44AD6D5B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16F53-ED0E-4B51-95E0-3756B16CC3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004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3E8FF129-0AA4-4BE2-8E64-96445C88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D982-1E63-48F4-817E-C9BC5CD2C7B8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7B60CDF-4A40-4E39-9D8C-48238BFF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DF57251-4C3B-464B-A41B-33F81EE9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00B03-1B7E-48E2-A7BB-F7CAF06F619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5182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E340676-F7D1-489E-A324-9BD38490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D1B047-8836-41F4-B9CC-0921892FC841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F359B2B-52DF-4AD7-A2DE-5B6F9BFA6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C90AC2-1265-4581-9F49-013030968B3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7BB74F9E-64D7-464C-8A46-80CA8542F7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06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EF86F8-A18D-4643-8D69-EA2F22A17829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66231C-EE5B-42C0-A638-19D50F77BBC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F0EE71-EA24-4B54-9406-FDDDF6A9FFA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1E2DC4-E31A-442E-A363-35AB159C0E9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E021BE8-1EC3-4927-B31E-4D2D556F3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2E5331CB-66CA-4B50-B1C2-0180B4721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4F67F96-CBF8-4E6A-BE06-27905B7A3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ACEC9D9-5D22-42AC-BA6C-F2B0880C9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FA87CE8-F73F-4FBD-830B-8288960AA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6863B4-BC62-4702-BD6B-D7D2705AEC8D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5A0101F-5F53-4B67-A352-8A535FD0B53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2AD3AA-F420-4215-B9E2-457423DEBF80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87FA8C3-6384-4CFE-8D19-3E8F84AE913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BA443BA-2523-42AD-A59C-94586B082876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C772A7F-9402-4A9F-9036-B8D51240B91F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4C5447D-8729-4443-A25F-9B26FDED2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70BA27A-417F-430B-8AFC-A1501C46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9037-DD7C-42BE-83CA-00B1EEE9C074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C6A1813-5AD8-401B-A067-9B3C546F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E102793-10C3-4D70-A1DB-78BFF56F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D4A0D8A2-3ADE-4587-8C0C-29B9FED8681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24396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755DD4B7-B8F1-4116-98BF-8901026E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8FB99-1B84-475D-9AC5-DC20B6E5E042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451575F-54E0-45A2-AE18-89A1EB93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D7AB7EC-2A9C-49FC-A351-245C7124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93A0-55FB-4122-9703-3590F441DB0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944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229F6310-3D72-489A-A000-2AD1DB01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F6650-9EC2-44C5-938C-905BDEA23288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1136F72A-4085-4984-8274-51CD84BC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DBC4427D-B4E2-4FF1-9951-EDB32E1A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043CD-B598-4493-8081-4EC9660E604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7815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A4E60430-CBDA-4E01-AFE7-EDFB69A6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D53DA0-479B-471A-A689-12007C0CC64E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499A0E2-DDC3-484E-A054-40D314D92A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A141AE-3D04-4A20-B4AA-B73B4C3DD45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6CBC083-9390-466D-AAAB-54C7D2DCBE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62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4E9878CC-464C-4393-B843-B99DF65A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35207-801A-40A0-A224-E14AE7385B70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19154-87B0-420F-95AF-62AB03C94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979D7F8-8586-4997-B1AD-18AF46C3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060AD-D77E-40EF-938C-DAE4300CF49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007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9202688-8F1F-4FAC-9AF3-C0882995A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D143373-A22F-4E04-8160-DA8BE0EB4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3DB43875-69ED-4A1D-906D-8FE29F454D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44DD4017-0F27-417D-8805-FE393B3B5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3EA950-0817-436D-B199-57A62E52656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6AB1CC5E-A847-4DDC-AA01-AC48463580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7473F8-E414-4E72-AEE2-56A21447D4F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0B13C4F0-3E86-49DE-AA65-C0B42BFD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790387-F9A9-4377-B789-31BDD7B11E07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BB7BF0E8-7E27-4928-883B-978AA92296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33912D-62A0-4142-888E-37DB995262A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F44533E-5E0D-465E-ABDC-3542484C0C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041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D8D6D6B-C93D-4197-86CD-06AD35A737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79A58AC-7F8B-4A04-B2C0-F5D6B466A386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C51A64FF-B10D-4276-B43C-D2E43B449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18570-9C7E-46EC-BEDC-8B7722F4782C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7506E446-DDBC-45B4-81FB-5876CA20B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C70019F-79A5-414A-8A60-C7629E648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3F52379A-5AA1-42C0-8345-20630554D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7736036-684B-4B42-A68F-8E7DC685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6778E4-CFE0-4762-87F5-FCE107FF1238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72954D7-56A5-4A00-8333-7092F2EFC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D21733-5760-4D5D-9257-1AE36004C99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B541BEA-853D-4D8C-865F-46C53CBAEC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16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29420938-C5FD-45D5-871D-70F85A693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30E1389E-7D8B-4E56-A4BB-E9FB075F2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6E6069FF-485F-4CD6-BC1D-AA78541E1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0EE1A8F-4201-45E5-81A6-03AE319C1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E7C8B5-073B-4740-8CD1-A71D654E354B}" type="datetimeFigureOut">
              <a:rPr lang="en-US"/>
              <a:pPr>
                <a:defRPr/>
              </a:pPr>
              <a:t>12/10/2021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BE81E-545C-4ACD-88A5-F9F9BF8A70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B793792-BD83-4330-813F-C7E15AD25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73F4D3DB-A80F-4908-B32A-EBE338543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05949-7ED5-4C29-9CAA-96879BD3C59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69BEDE15-FDBF-45E5-9FED-B48323A70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43A1EB-186A-4E13-910D-9D8043214B6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9F62D8F-82B1-479F-A9D3-AB62247D6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56EBE8A6-BC43-4FFC-AA17-E09225CE460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1" r:id="rId4"/>
    <p:sldLayoutId id="2147483742" r:id="rId5"/>
    <p:sldLayoutId id="2147483749" r:id="rId6"/>
    <p:sldLayoutId id="2147483743" r:id="rId7"/>
    <p:sldLayoutId id="2147483750" r:id="rId8"/>
    <p:sldLayoutId id="2147483751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155.wmf"/><Relationship Id="rId3" Type="http://schemas.openxmlformats.org/officeDocument/2006/relationships/oleObject" Target="../embeddings/oleObject148.bin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152.wmf"/><Relationship Id="rId17" Type="http://schemas.openxmlformats.org/officeDocument/2006/relationships/oleObject" Target="../embeddings/oleObject155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5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52.bin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4.bin"/><Relationship Id="rId10" Type="http://schemas.openxmlformats.org/officeDocument/2006/relationships/image" Target="../media/image151.wmf"/><Relationship Id="rId4" Type="http://schemas.openxmlformats.org/officeDocument/2006/relationships/image" Target="../media/image148.wmf"/><Relationship Id="rId9" Type="http://schemas.openxmlformats.org/officeDocument/2006/relationships/oleObject" Target="../embeddings/oleObject151.bin"/><Relationship Id="rId14" Type="http://schemas.openxmlformats.org/officeDocument/2006/relationships/image" Target="../media/image15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13" Type="http://schemas.openxmlformats.org/officeDocument/2006/relationships/oleObject" Target="../embeddings/oleObject161.bin"/><Relationship Id="rId18" Type="http://schemas.openxmlformats.org/officeDocument/2006/relationships/oleObject" Target="../embeddings/oleObject164.bin"/><Relationship Id="rId26" Type="http://schemas.openxmlformats.org/officeDocument/2006/relationships/image" Target="../media/image166.wmf"/><Relationship Id="rId3" Type="http://schemas.openxmlformats.org/officeDocument/2006/relationships/oleObject" Target="../embeddings/oleObject156.bin"/><Relationship Id="rId21" Type="http://schemas.openxmlformats.org/officeDocument/2006/relationships/oleObject" Target="../embeddings/oleObject166.bin"/><Relationship Id="rId7" Type="http://schemas.openxmlformats.org/officeDocument/2006/relationships/oleObject" Target="../embeddings/oleObject158.bin"/><Relationship Id="rId12" Type="http://schemas.openxmlformats.org/officeDocument/2006/relationships/image" Target="../media/image160.wmf"/><Relationship Id="rId17" Type="http://schemas.openxmlformats.org/officeDocument/2006/relationships/oleObject" Target="../embeddings/oleObject163.bin"/><Relationship Id="rId25" Type="http://schemas.openxmlformats.org/officeDocument/2006/relationships/oleObject" Target="../embeddings/oleObject168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62.wmf"/><Relationship Id="rId20" Type="http://schemas.openxmlformats.org/officeDocument/2006/relationships/image" Target="../media/image16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7.wmf"/><Relationship Id="rId11" Type="http://schemas.openxmlformats.org/officeDocument/2006/relationships/oleObject" Target="../embeddings/oleObject160.bin"/><Relationship Id="rId24" Type="http://schemas.openxmlformats.org/officeDocument/2006/relationships/image" Target="../media/image165.wmf"/><Relationship Id="rId5" Type="http://schemas.openxmlformats.org/officeDocument/2006/relationships/oleObject" Target="../embeddings/oleObject157.bin"/><Relationship Id="rId15" Type="http://schemas.openxmlformats.org/officeDocument/2006/relationships/oleObject" Target="../embeddings/oleObject162.bin"/><Relationship Id="rId23" Type="http://schemas.openxmlformats.org/officeDocument/2006/relationships/oleObject" Target="../embeddings/oleObject167.bin"/><Relationship Id="rId10" Type="http://schemas.openxmlformats.org/officeDocument/2006/relationships/image" Target="../media/image159.wmf"/><Relationship Id="rId19" Type="http://schemas.openxmlformats.org/officeDocument/2006/relationships/oleObject" Target="../embeddings/oleObject165.bin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159.bin"/><Relationship Id="rId14" Type="http://schemas.openxmlformats.org/officeDocument/2006/relationships/image" Target="../media/image161.wmf"/><Relationship Id="rId22" Type="http://schemas.openxmlformats.org/officeDocument/2006/relationships/image" Target="../media/image16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3" Type="http://schemas.openxmlformats.org/officeDocument/2006/relationships/oleObject" Target="../embeddings/oleObject169.bin"/><Relationship Id="rId7" Type="http://schemas.openxmlformats.org/officeDocument/2006/relationships/oleObject" Target="../embeddings/oleObject171.bin"/><Relationship Id="rId12" Type="http://schemas.openxmlformats.org/officeDocument/2006/relationships/image" Target="../media/image16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75.bin"/><Relationship Id="rId5" Type="http://schemas.openxmlformats.org/officeDocument/2006/relationships/oleObject" Target="../embeddings/oleObject170.bin"/><Relationship Id="rId10" Type="http://schemas.openxmlformats.org/officeDocument/2006/relationships/oleObject" Target="../embeddings/oleObject174.bin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9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9" Type="http://schemas.openxmlformats.org/officeDocument/2006/relationships/oleObject" Target="../embeddings/oleObject38.bin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6.wmf"/><Relationship Id="rId42" Type="http://schemas.openxmlformats.org/officeDocument/2006/relationships/image" Target="../media/image40.wmf"/><Relationship Id="rId47" Type="http://schemas.openxmlformats.org/officeDocument/2006/relationships/oleObject" Target="../embeddings/oleObject42.bin"/><Relationship Id="rId50" Type="http://schemas.openxmlformats.org/officeDocument/2006/relationships/image" Target="../media/image44.wmf"/><Relationship Id="rId55" Type="http://schemas.openxmlformats.org/officeDocument/2006/relationships/oleObject" Target="../embeddings/oleObject46.bin"/><Relationship Id="rId63" Type="http://schemas.openxmlformats.org/officeDocument/2006/relationships/oleObject" Target="../embeddings/oleObject50.bin"/><Relationship Id="rId68" Type="http://schemas.openxmlformats.org/officeDocument/2006/relationships/image" Target="../media/image53.wmf"/><Relationship Id="rId7" Type="http://schemas.openxmlformats.org/officeDocument/2006/relationships/oleObject" Target="../embeddings/oleObject22.bin"/><Relationship Id="rId71" Type="http://schemas.openxmlformats.org/officeDocument/2006/relationships/oleObject" Target="../embeddings/oleObject54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7.wmf"/><Relationship Id="rId29" Type="http://schemas.openxmlformats.org/officeDocument/2006/relationships/oleObject" Target="../embeddings/oleObject33.bin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32" Type="http://schemas.openxmlformats.org/officeDocument/2006/relationships/image" Target="../media/image35.wmf"/><Relationship Id="rId37" Type="http://schemas.openxmlformats.org/officeDocument/2006/relationships/oleObject" Target="../embeddings/oleObject37.bin"/><Relationship Id="rId40" Type="http://schemas.openxmlformats.org/officeDocument/2006/relationships/image" Target="../media/image39.wmf"/><Relationship Id="rId45" Type="http://schemas.openxmlformats.org/officeDocument/2006/relationships/oleObject" Target="../embeddings/oleObject41.bin"/><Relationship Id="rId53" Type="http://schemas.openxmlformats.org/officeDocument/2006/relationships/oleObject" Target="../embeddings/oleObject45.bin"/><Relationship Id="rId58" Type="http://schemas.openxmlformats.org/officeDocument/2006/relationships/image" Target="../media/image48.wmf"/><Relationship Id="rId66" Type="http://schemas.openxmlformats.org/officeDocument/2006/relationships/image" Target="../media/image52.wmf"/><Relationship Id="rId74" Type="http://schemas.openxmlformats.org/officeDocument/2006/relationships/image" Target="../media/image56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3.wmf"/><Relationship Id="rId36" Type="http://schemas.openxmlformats.org/officeDocument/2006/relationships/image" Target="../media/image37.wmf"/><Relationship Id="rId49" Type="http://schemas.openxmlformats.org/officeDocument/2006/relationships/oleObject" Target="../embeddings/oleObject43.bin"/><Relationship Id="rId57" Type="http://schemas.openxmlformats.org/officeDocument/2006/relationships/oleObject" Target="../embeddings/oleObject47.bin"/><Relationship Id="rId61" Type="http://schemas.openxmlformats.org/officeDocument/2006/relationships/oleObject" Target="../embeddings/oleObject49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4.bin"/><Relationship Id="rId44" Type="http://schemas.openxmlformats.org/officeDocument/2006/relationships/image" Target="../media/image41.wmf"/><Relationship Id="rId52" Type="http://schemas.openxmlformats.org/officeDocument/2006/relationships/image" Target="../media/image45.wmf"/><Relationship Id="rId60" Type="http://schemas.openxmlformats.org/officeDocument/2006/relationships/image" Target="../media/image49.wmf"/><Relationship Id="rId65" Type="http://schemas.openxmlformats.org/officeDocument/2006/relationships/oleObject" Target="../embeddings/oleObject51.bin"/><Relationship Id="rId73" Type="http://schemas.openxmlformats.org/officeDocument/2006/relationships/oleObject" Target="../embeddings/oleObject55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2.bin"/><Relationship Id="rId30" Type="http://schemas.openxmlformats.org/officeDocument/2006/relationships/image" Target="../media/image34.wmf"/><Relationship Id="rId35" Type="http://schemas.openxmlformats.org/officeDocument/2006/relationships/oleObject" Target="../embeddings/oleObject36.bin"/><Relationship Id="rId43" Type="http://schemas.openxmlformats.org/officeDocument/2006/relationships/oleObject" Target="../embeddings/oleObject40.bin"/><Relationship Id="rId48" Type="http://schemas.openxmlformats.org/officeDocument/2006/relationships/image" Target="../media/image43.wmf"/><Relationship Id="rId56" Type="http://schemas.openxmlformats.org/officeDocument/2006/relationships/image" Target="../media/image47.wmf"/><Relationship Id="rId64" Type="http://schemas.openxmlformats.org/officeDocument/2006/relationships/image" Target="../media/image51.wmf"/><Relationship Id="rId69" Type="http://schemas.openxmlformats.org/officeDocument/2006/relationships/oleObject" Target="../embeddings/oleObject53.bin"/><Relationship Id="rId8" Type="http://schemas.openxmlformats.org/officeDocument/2006/relationships/image" Target="../media/image23.wmf"/><Relationship Id="rId51" Type="http://schemas.openxmlformats.org/officeDocument/2006/relationships/oleObject" Target="../embeddings/oleObject44.bin"/><Relationship Id="rId72" Type="http://schemas.openxmlformats.org/officeDocument/2006/relationships/image" Target="../media/image55.wmf"/><Relationship Id="rId3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33" Type="http://schemas.openxmlformats.org/officeDocument/2006/relationships/oleObject" Target="../embeddings/oleObject35.bin"/><Relationship Id="rId38" Type="http://schemas.openxmlformats.org/officeDocument/2006/relationships/image" Target="../media/image38.wmf"/><Relationship Id="rId46" Type="http://schemas.openxmlformats.org/officeDocument/2006/relationships/image" Target="../media/image42.wmf"/><Relationship Id="rId59" Type="http://schemas.openxmlformats.org/officeDocument/2006/relationships/oleObject" Target="../embeddings/oleObject48.bin"/><Relationship Id="rId67" Type="http://schemas.openxmlformats.org/officeDocument/2006/relationships/oleObject" Target="../embeddings/oleObject52.bin"/><Relationship Id="rId20" Type="http://schemas.openxmlformats.org/officeDocument/2006/relationships/image" Target="../media/image29.wmf"/><Relationship Id="rId41" Type="http://schemas.openxmlformats.org/officeDocument/2006/relationships/oleObject" Target="../embeddings/oleObject39.bin"/><Relationship Id="rId54" Type="http://schemas.openxmlformats.org/officeDocument/2006/relationships/image" Target="../media/image46.wmf"/><Relationship Id="rId62" Type="http://schemas.openxmlformats.org/officeDocument/2006/relationships/image" Target="../media/image50.wmf"/><Relationship Id="rId70" Type="http://schemas.openxmlformats.org/officeDocument/2006/relationships/image" Target="../media/image5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4.wmf"/><Relationship Id="rId26" Type="http://schemas.openxmlformats.org/officeDocument/2006/relationships/image" Target="../media/image68.wmf"/><Relationship Id="rId39" Type="http://schemas.openxmlformats.org/officeDocument/2006/relationships/oleObject" Target="../embeddings/oleObject74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72.wmf"/><Relationship Id="rId42" Type="http://schemas.openxmlformats.org/officeDocument/2006/relationships/image" Target="../media/image76.wmf"/><Relationship Id="rId47" Type="http://schemas.openxmlformats.org/officeDocument/2006/relationships/oleObject" Target="../embeddings/oleObject78.bin"/><Relationship Id="rId50" Type="http://schemas.openxmlformats.org/officeDocument/2006/relationships/image" Target="../media/image80.wmf"/><Relationship Id="rId55" Type="http://schemas.openxmlformats.org/officeDocument/2006/relationships/oleObject" Target="../embeddings/oleObject82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38" Type="http://schemas.openxmlformats.org/officeDocument/2006/relationships/image" Target="../media/image74.wmf"/><Relationship Id="rId46" Type="http://schemas.openxmlformats.org/officeDocument/2006/relationships/image" Target="../media/image78.wmf"/><Relationship Id="rId59" Type="http://schemas.openxmlformats.org/officeDocument/2006/relationships/oleObject" Target="../embeddings/oleObject8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29" Type="http://schemas.openxmlformats.org/officeDocument/2006/relationships/oleObject" Target="../embeddings/oleObject69.bin"/><Relationship Id="rId41" Type="http://schemas.openxmlformats.org/officeDocument/2006/relationships/oleObject" Target="../embeddings/oleObject75.bin"/><Relationship Id="rId54" Type="http://schemas.openxmlformats.org/officeDocument/2006/relationships/image" Target="../media/image8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7.wmf"/><Relationship Id="rId32" Type="http://schemas.openxmlformats.org/officeDocument/2006/relationships/image" Target="../media/image71.wmf"/><Relationship Id="rId37" Type="http://schemas.openxmlformats.org/officeDocument/2006/relationships/oleObject" Target="../embeddings/oleObject73.bin"/><Relationship Id="rId40" Type="http://schemas.openxmlformats.org/officeDocument/2006/relationships/image" Target="../media/image75.wmf"/><Relationship Id="rId45" Type="http://schemas.openxmlformats.org/officeDocument/2006/relationships/oleObject" Target="../embeddings/oleObject77.bin"/><Relationship Id="rId53" Type="http://schemas.openxmlformats.org/officeDocument/2006/relationships/oleObject" Target="../embeddings/oleObject81.bin"/><Relationship Id="rId58" Type="http://schemas.openxmlformats.org/officeDocument/2006/relationships/image" Target="../media/image84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9.wmf"/><Relationship Id="rId36" Type="http://schemas.openxmlformats.org/officeDocument/2006/relationships/image" Target="../media/image73.wmf"/><Relationship Id="rId49" Type="http://schemas.openxmlformats.org/officeDocument/2006/relationships/oleObject" Target="../embeddings/oleObject79.bin"/><Relationship Id="rId57" Type="http://schemas.openxmlformats.org/officeDocument/2006/relationships/oleObject" Target="../embeddings/oleObject83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4" Type="http://schemas.openxmlformats.org/officeDocument/2006/relationships/image" Target="../media/image77.wmf"/><Relationship Id="rId52" Type="http://schemas.openxmlformats.org/officeDocument/2006/relationships/image" Target="../media/image81.wmf"/><Relationship Id="rId60" Type="http://schemas.openxmlformats.org/officeDocument/2006/relationships/image" Target="../media/image85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70.wmf"/><Relationship Id="rId35" Type="http://schemas.openxmlformats.org/officeDocument/2006/relationships/oleObject" Target="../embeddings/oleObject72.bin"/><Relationship Id="rId43" Type="http://schemas.openxmlformats.org/officeDocument/2006/relationships/oleObject" Target="../embeddings/oleObject76.bin"/><Relationship Id="rId48" Type="http://schemas.openxmlformats.org/officeDocument/2006/relationships/image" Target="../media/image79.wmf"/><Relationship Id="rId56" Type="http://schemas.openxmlformats.org/officeDocument/2006/relationships/image" Target="../media/image83.wmf"/><Relationship Id="rId8" Type="http://schemas.openxmlformats.org/officeDocument/2006/relationships/image" Target="../media/image59.wmf"/><Relationship Id="rId51" Type="http://schemas.openxmlformats.org/officeDocument/2006/relationships/oleObject" Target="../embeddings/oleObject80.bin"/><Relationship Id="rId3" Type="http://schemas.openxmlformats.org/officeDocument/2006/relationships/oleObject" Target="../embeddings/oleObject5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3.bin"/><Relationship Id="rId26" Type="http://schemas.openxmlformats.org/officeDocument/2006/relationships/oleObject" Target="../embeddings/oleObject97.bin"/><Relationship Id="rId39" Type="http://schemas.openxmlformats.org/officeDocument/2006/relationships/image" Target="../media/image103.wmf"/><Relationship Id="rId3" Type="http://schemas.openxmlformats.org/officeDocument/2006/relationships/oleObject" Target="../embeddings/oleObject85.bin"/><Relationship Id="rId21" Type="http://schemas.openxmlformats.org/officeDocument/2006/relationships/image" Target="../media/image94.wmf"/><Relationship Id="rId34" Type="http://schemas.openxmlformats.org/officeDocument/2006/relationships/oleObject" Target="../embeddings/oleObject101.bin"/><Relationship Id="rId42" Type="http://schemas.openxmlformats.org/officeDocument/2006/relationships/oleObject" Target="../embeddings/oleObject105.bin"/><Relationship Id="rId7" Type="http://schemas.openxmlformats.org/officeDocument/2006/relationships/oleObject" Target="../embeddings/oleObject87.bin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33" Type="http://schemas.openxmlformats.org/officeDocument/2006/relationships/image" Target="../media/image100.wmf"/><Relationship Id="rId38" Type="http://schemas.openxmlformats.org/officeDocument/2006/relationships/oleObject" Target="../embeddings/oleObject103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29" Type="http://schemas.openxmlformats.org/officeDocument/2006/relationships/image" Target="../media/image98.wmf"/><Relationship Id="rId41" Type="http://schemas.openxmlformats.org/officeDocument/2006/relationships/image" Target="../media/image10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wmf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96.bin"/><Relationship Id="rId32" Type="http://schemas.openxmlformats.org/officeDocument/2006/relationships/oleObject" Target="../embeddings/oleObject100.bin"/><Relationship Id="rId37" Type="http://schemas.openxmlformats.org/officeDocument/2006/relationships/image" Target="../media/image102.wmf"/><Relationship Id="rId40" Type="http://schemas.openxmlformats.org/officeDocument/2006/relationships/oleObject" Target="../embeddings/oleObject104.bin"/><Relationship Id="rId45" Type="http://schemas.openxmlformats.org/officeDocument/2006/relationships/image" Target="../media/image106.wmf"/><Relationship Id="rId5" Type="http://schemas.openxmlformats.org/officeDocument/2006/relationships/oleObject" Target="../embeddings/oleObject86.bin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8.bin"/><Relationship Id="rId36" Type="http://schemas.openxmlformats.org/officeDocument/2006/relationships/oleObject" Target="../embeddings/oleObject102.bin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4" Type="http://schemas.openxmlformats.org/officeDocument/2006/relationships/oleObject" Target="../embeddings/oleObject106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8.bin"/><Relationship Id="rId14" Type="http://schemas.openxmlformats.org/officeDocument/2006/relationships/oleObject" Target="../embeddings/oleObject91.bin"/><Relationship Id="rId22" Type="http://schemas.openxmlformats.org/officeDocument/2006/relationships/oleObject" Target="../embeddings/oleObject95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99.bin"/><Relationship Id="rId35" Type="http://schemas.openxmlformats.org/officeDocument/2006/relationships/image" Target="../media/image101.wmf"/><Relationship Id="rId43" Type="http://schemas.openxmlformats.org/officeDocument/2006/relationships/image" Target="../media/image10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17.bin"/><Relationship Id="rId18" Type="http://schemas.openxmlformats.org/officeDocument/2006/relationships/image" Target="../media/image119.wmf"/><Relationship Id="rId26" Type="http://schemas.openxmlformats.org/officeDocument/2006/relationships/image" Target="../media/image123.wmf"/><Relationship Id="rId3" Type="http://schemas.openxmlformats.org/officeDocument/2006/relationships/oleObject" Target="../embeddings/oleObject112.bin"/><Relationship Id="rId21" Type="http://schemas.openxmlformats.org/officeDocument/2006/relationships/oleObject" Target="../embeddings/oleObject121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19.bin"/><Relationship Id="rId25" Type="http://schemas.openxmlformats.org/officeDocument/2006/relationships/oleObject" Target="../embeddings/oleObject123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29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6.bin"/><Relationship Id="rId24" Type="http://schemas.openxmlformats.org/officeDocument/2006/relationships/image" Target="../media/image122.wmf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23" Type="http://schemas.openxmlformats.org/officeDocument/2006/relationships/oleObject" Target="../embeddings/oleObject122.bin"/><Relationship Id="rId28" Type="http://schemas.openxmlformats.org/officeDocument/2006/relationships/image" Target="../media/image124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20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117.wmf"/><Relationship Id="rId22" Type="http://schemas.openxmlformats.org/officeDocument/2006/relationships/image" Target="../media/image121.wmf"/><Relationship Id="rId27" Type="http://schemas.openxmlformats.org/officeDocument/2006/relationships/oleObject" Target="../embeddings/oleObject124.bin"/><Relationship Id="rId30" Type="http://schemas.openxmlformats.org/officeDocument/2006/relationships/image" Target="../media/image1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31.bin"/><Relationship Id="rId18" Type="http://schemas.openxmlformats.org/officeDocument/2006/relationships/image" Target="../media/image133.wmf"/><Relationship Id="rId26" Type="http://schemas.openxmlformats.org/officeDocument/2006/relationships/image" Target="../media/image137.wmf"/><Relationship Id="rId3" Type="http://schemas.openxmlformats.org/officeDocument/2006/relationships/oleObject" Target="../embeddings/oleObject126.bin"/><Relationship Id="rId21" Type="http://schemas.openxmlformats.org/officeDocument/2006/relationships/oleObject" Target="../embeddings/oleObject135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33.bin"/><Relationship Id="rId25" Type="http://schemas.openxmlformats.org/officeDocument/2006/relationships/oleObject" Target="../embeddings/oleObject137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29" Type="http://schemas.openxmlformats.org/officeDocument/2006/relationships/oleObject" Target="../embeddings/oleObject13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30.bin"/><Relationship Id="rId24" Type="http://schemas.openxmlformats.org/officeDocument/2006/relationships/image" Target="../media/image136.wmf"/><Relationship Id="rId32" Type="http://schemas.openxmlformats.org/officeDocument/2006/relationships/image" Target="../media/image140.wmf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23" Type="http://schemas.openxmlformats.org/officeDocument/2006/relationships/oleObject" Target="../embeddings/oleObject136.bin"/><Relationship Id="rId28" Type="http://schemas.openxmlformats.org/officeDocument/2006/relationships/image" Target="../media/image138.wmf"/><Relationship Id="rId10" Type="http://schemas.openxmlformats.org/officeDocument/2006/relationships/image" Target="../media/image129.wmf"/><Relationship Id="rId19" Type="http://schemas.openxmlformats.org/officeDocument/2006/relationships/oleObject" Target="../embeddings/oleObject134.bin"/><Relationship Id="rId31" Type="http://schemas.openxmlformats.org/officeDocument/2006/relationships/oleObject" Target="../embeddings/oleObject140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31.wmf"/><Relationship Id="rId22" Type="http://schemas.openxmlformats.org/officeDocument/2006/relationships/image" Target="../media/image135.wmf"/><Relationship Id="rId27" Type="http://schemas.openxmlformats.org/officeDocument/2006/relationships/oleObject" Target="../embeddings/oleObject138.bin"/><Relationship Id="rId30" Type="http://schemas.openxmlformats.org/officeDocument/2006/relationships/image" Target="../media/image13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13" Type="http://schemas.openxmlformats.org/officeDocument/2006/relationships/oleObject" Target="../embeddings/oleObject146.bin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45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4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142.bin"/><Relationship Id="rId15" Type="http://schemas.openxmlformats.org/officeDocument/2006/relationships/oleObject" Target="../embeddings/oleObject147.bin"/><Relationship Id="rId10" Type="http://schemas.openxmlformats.org/officeDocument/2006/relationships/image" Target="../media/image144.wmf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52EC-DF58-4EFC-A7AF-3B6A46624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Section 4.1 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Square roots and Mixed Radicals</a:t>
            </a:r>
          </a:p>
        </p:txBody>
      </p:sp>
      <p:sp>
        <p:nvSpPr>
          <p:cNvPr id="9219" name="Subtitle 3">
            <a:extLst>
              <a:ext uri="{FF2B5EF4-FFF2-40B4-BE49-F238E27FC236}">
                <a16:creationId xmlns:a16="http://schemas.microsoft.com/office/drawing/2014/main" id="{76E46CFE-5D70-4049-9E59-E551FC65F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31D33256-29D1-4ACA-96B3-76AE2CB5A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333375"/>
            <a:ext cx="8142287" cy="4322763"/>
          </a:xfrm>
        </p:spPr>
        <p:txBody>
          <a:bodyPr/>
          <a:lstStyle/>
          <a:p>
            <a:pPr eaLnBrk="1" hangingPunct="1"/>
            <a:r>
              <a:rPr lang="en-CA" altLang="en-US" sz="2800" dirty="0"/>
              <a:t>When you multiply two square roots that are the same, the radical sign will cancel out</a:t>
            </a:r>
          </a:p>
          <a:p>
            <a:pPr eaLnBrk="1" hangingPunct="1"/>
            <a:endParaRPr lang="en-CA" altLang="en-US" sz="2800" dirty="0"/>
          </a:p>
          <a:p>
            <a:pPr eaLnBrk="1" hangingPunct="1"/>
            <a:endParaRPr lang="en-CA" altLang="en-US" sz="2800" dirty="0"/>
          </a:p>
          <a:p>
            <a:pPr eaLnBrk="1" hangingPunct="1"/>
            <a:endParaRPr lang="en-CA" altLang="en-US" sz="2800" dirty="0"/>
          </a:p>
          <a:p>
            <a:pPr eaLnBrk="1" hangingPunct="1"/>
            <a:r>
              <a:rPr lang="en-CA" altLang="en-US" sz="2800" dirty="0"/>
              <a:t>When you multiply three “cube roots” that are the same, the radical sign will cancel out</a:t>
            </a:r>
          </a:p>
        </p:txBody>
      </p:sp>
      <p:graphicFrame>
        <p:nvGraphicFramePr>
          <p:cNvPr id="28676" name="Object 2">
            <a:extLst>
              <a:ext uri="{FF2B5EF4-FFF2-40B4-BE49-F238E27FC236}">
                <a16:creationId xmlns:a16="http://schemas.microsoft.com/office/drawing/2014/main" id="{B71D83DD-3532-46DA-A111-51626E637F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3475" y="1531938"/>
          <a:ext cx="149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600" imgH="457200" progId="Equation.DSMT4">
                  <p:embed/>
                </p:oleObj>
              </mc:Choice>
              <mc:Fallback>
                <p:oleObj name="Equation" r:id="rId3" imgW="1498600" imgH="457200" progId="Equation.DSMT4">
                  <p:embed/>
                  <p:pic>
                    <p:nvPicPr>
                      <p:cNvPr id="28676" name="Object 2">
                        <a:extLst>
                          <a:ext uri="{FF2B5EF4-FFF2-40B4-BE49-F238E27FC236}">
                            <a16:creationId xmlns:a16="http://schemas.microsoft.com/office/drawing/2014/main" id="{B71D83DD-3532-46DA-A111-51626E637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1531938"/>
                        <a:ext cx="1498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3">
            <a:extLst>
              <a:ext uri="{FF2B5EF4-FFF2-40B4-BE49-F238E27FC236}">
                <a16:creationId xmlns:a16="http://schemas.microsoft.com/office/drawing/2014/main" id="{88207FD4-E847-4013-B7C9-1BCB9F2FFF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1635125"/>
          <a:ext cx="190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317225" progId="Equation.DSMT4">
                  <p:embed/>
                </p:oleObj>
              </mc:Choice>
              <mc:Fallback>
                <p:oleObj name="Equation" r:id="rId5" imgW="190335" imgH="317225" progId="Equation.DSMT4">
                  <p:embed/>
                  <p:pic>
                    <p:nvPicPr>
                      <p:cNvPr id="28677" name="Object 3">
                        <a:extLst>
                          <a:ext uri="{FF2B5EF4-FFF2-40B4-BE49-F238E27FC236}">
                            <a16:creationId xmlns:a16="http://schemas.microsoft.com/office/drawing/2014/main" id="{88207FD4-E847-4013-B7C9-1BCB9F2FF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635125"/>
                        <a:ext cx="190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4">
            <a:extLst>
              <a:ext uri="{FF2B5EF4-FFF2-40B4-BE49-F238E27FC236}">
                <a16:creationId xmlns:a16="http://schemas.microsoft.com/office/drawing/2014/main" id="{DDCD7B68-2474-4D2D-88D6-8D394A4898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1563688"/>
          <a:ext cx="175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2600" imgH="419100" progId="Equation.DSMT4">
                  <p:embed/>
                </p:oleObj>
              </mc:Choice>
              <mc:Fallback>
                <p:oleObj name="Equation" r:id="rId7" imgW="1752600" imgH="419100" progId="Equation.DSMT4">
                  <p:embed/>
                  <p:pic>
                    <p:nvPicPr>
                      <p:cNvPr id="28678" name="Object 4">
                        <a:extLst>
                          <a:ext uri="{FF2B5EF4-FFF2-40B4-BE49-F238E27FC236}">
                            <a16:creationId xmlns:a16="http://schemas.microsoft.com/office/drawing/2014/main" id="{DDCD7B68-2474-4D2D-88D6-8D394A489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563688"/>
                        <a:ext cx="175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5">
            <a:extLst>
              <a:ext uri="{FF2B5EF4-FFF2-40B4-BE49-F238E27FC236}">
                <a16:creationId xmlns:a16="http://schemas.microsoft.com/office/drawing/2014/main" id="{727C67A7-9A07-4833-BC99-68C4F9731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935413"/>
          <a:ext cx="226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60600" imgH="457200" progId="Equation.DSMT4">
                  <p:embed/>
                </p:oleObj>
              </mc:Choice>
              <mc:Fallback>
                <p:oleObj name="Equation" r:id="rId9" imgW="2260600" imgH="457200" progId="Equation.DSMT4">
                  <p:embed/>
                  <p:pic>
                    <p:nvPicPr>
                      <p:cNvPr id="28679" name="Object 5">
                        <a:extLst>
                          <a:ext uri="{FF2B5EF4-FFF2-40B4-BE49-F238E27FC236}">
                            <a16:creationId xmlns:a16="http://schemas.microsoft.com/office/drawing/2014/main" id="{727C67A7-9A07-4833-BC99-68C4F9731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935413"/>
                        <a:ext cx="2260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6">
            <a:extLst>
              <a:ext uri="{FF2B5EF4-FFF2-40B4-BE49-F238E27FC236}">
                <a16:creationId xmlns:a16="http://schemas.microsoft.com/office/drawing/2014/main" id="{B5EB182E-90CD-4A2D-82EB-288F773F2F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9313" y="4049713"/>
          <a:ext cx="174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24" imgH="317225" progId="Equation.DSMT4">
                  <p:embed/>
                </p:oleObj>
              </mc:Choice>
              <mc:Fallback>
                <p:oleObj name="Equation" r:id="rId11" imgW="203024" imgH="317225" progId="Equation.DSMT4">
                  <p:embed/>
                  <p:pic>
                    <p:nvPicPr>
                      <p:cNvPr id="28680" name="Object 6">
                        <a:extLst>
                          <a:ext uri="{FF2B5EF4-FFF2-40B4-BE49-F238E27FC236}">
                            <a16:creationId xmlns:a16="http://schemas.microsoft.com/office/drawing/2014/main" id="{B5EB182E-90CD-4A2D-82EB-288F773F2F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4049713"/>
                        <a:ext cx="1746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7">
            <a:extLst>
              <a:ext uri="{FF2B5EF4-FFF2-40B4-BE49-F238E27FC236}">
                <a16:creationId xmlns:a16="http://schemas.microsoft.com/office/drawing/2014/main" id="{B8DF0EA6-4FF7-42EE-BDFC-14501FFE3D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3935413"/>
          <a:ext cx="248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89200" imgH="419100" progId="Equation.DSMT4">
                  <p:embed/>
                </p:oleObj>
              </mc:Choice>
              <mc:Fallback>
                <p:oleObj name="Equation" r:id="rId13" imgW="2489200" imgH="419100" progId="Equation.DSMT4">
                  <p:embed/>
                  <p:pic>
                    <p:nvPicPr>
                      <p:cNvPr id="28681" name="Object 7">
                        <a:extLst>
                          <a:ext uri="{FF2B5EF4-FFF2-40B4-BE49-F238E27FC236}">
                            <a16:creationId xmlns:a16="http://schemas.microsoft.com/office/drawing/2014/main" id="{B8DF0EA6-4FF7-42EE-BDFC-14501FFE3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935413"/>
                        <a:ext cx="2489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Text Box 10">
            <a:extLst>
              <a:ext uri="{FF2B5EF4-FFF2-40B4-BE49-F238E27FC236}">
                <a16:creationId xmlns:a16="http://schemas.microsoft.com/office/drawing/2014/main" id="{2B3B1C89-E035-428D-B4AE-039022733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656138"/>
            <a:ext cx="13684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2300">
                <a:latin typeface="Arial" panose="020B0604020202020204" pitchFamily="34" charset="0"/>
              </a:rPr>
              <a:t>4</a:t>
            </a:r>
            <a:r>
              <a:rPr lang="en-CA" altLang="en-US" sz="2300" baseline="30000">
                <a:latin typeface="Arial" panose="020B0604020202020204" pitchFamily="34" charset="0"/>
              </a:rPr>
              <a:t>th</a:t>
            </a:r>
            <a:r>
              <a:rPr lang="en-CA" altLang="en-US" sz="2300">
                <a:latin typeface="Arial" panose="020B0604020202020204" pitchFamily="34" charset="0"/>
              </a:rPr>
              <a:t> roots:</a:t>
            </a:r>
          </a:p>
        </p:txBody>
      </p:sp>
      <p:sp>
        <p:nvSpPr>
          <p:cNvPr id="28683" name="Text Box 11">
            <a:extLst>
              <a:ext uri="{FF2B5EF4-FFF2-40B4-BE49-F238E27FC236}">
                <a16:creationId xmlns:a16="http://schemas.microsoft.com/office/drawing/2014/main" id="{E4700030-3B4F-48A9-9F18-16955252A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656138"/>
            <a:ext cx="2592387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2300">
                <a:latin typeface="Arial" panose="020B0604020202020204" pitchFamily="34" charset="0"/>
              </a:rPr>
              <a:t>4 similar roots</a:t>
            </a:r>
          </a:p>
        </p:txBody>
      </p:sp>
      <p:graphicFrame>
        <p:nvGraphicFramePr>
          <p:cNvPr id="28684" name="Object 8">
            <a:extLst>
              <a:ext uri="{FF2B5EF4-FFF2-40B4-BE49-F238E27FC236}">
                <a16:creationId xmlns:a16="http://schemas.microsoft.com/office/drawing/2014/main" id="{606E6433-5E0A-40A2-819B-8A1998AA47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4050" y="4700588"/>
          <a:ext cx="3302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2000" imgH="457200" progId="Equation.DSMT4">
                  <p:embed/>
                </p:oleObj>
              </mc:Choice>
              <mc:Fallback>
                <p:oleObj name="Equation" r:id="rId15" imgW="3302000" imgH="457200" progId="Equation.DSMT4">
                  <p:embed/>
                  <p:pic>
                    <p:nvPicPr>
                      <p:cNvPr id="28684" name="Object 8">
                        <a:extLst>
                          <a:ext uri="{FF2B5EF4-FFF2-40B4-BE49-F238E27FC236}">
                            <a16:creationId xmlns:a16="http://schemas.microsoft.com/office/drawing/2014/main" id="{606E6433-5E0A-40A2-819B-8A1998AA47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700588"/>
                        <a:ext cx="3302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5" name="Text Box 13">
            <a:extLst>
              <a:ext uri="{FF2B5EF4-FFF2-40B4-BE49-F238E27FC236}">
                <a16:creationId xmlns:a16="http://schemas.microsoft.com/office/drawing/2014/main" id="{AB2FDD15-5E9A-450D-A836-557610191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257800"/>
            <a:ext cx="1368425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2300">
                <a:latin typeface="Arial" panose="020B0604020202020204" pitchFamily="34" charset="0"/>
              </a:rPr>
              <a:t>5</a:t>
            </a:r>
            <a:r>
              <a:rPr lang="en-CA" altLang="en-US" sz="2300" baseline="30000">
                <a:latin typeface="Arial" panose="020B0604020202020204" pitchFamily="34" charset="0"/>
              </a:rPr>
              <a:t>th</a:t>
            </a:r>
            <a:r>
              <a:rPr lang="en-CA" altLang="en-US" sz="2300">
                <a:latin typeface="Arial" panose="020B0604020202020204" pitchFamily="34" charset="0"/>
              </a:rPr>
              <a:t> roots:</a:t>
            </a:r>
          </a:p>
        </p:txBody>
      </p:sp>
      <p:sp>
        <p:nvSpPr>
          <p:cNvPr id="28686" name="Text Box 14">
            <a:extLst>
              <a:ext uri="{FF2B5EF4-FFF2-40B4-BE49-F238E27FC236}">
                <a16:creationId xmlns:a16="http://schemas.microsoft.com/office/drawing/2014/main" id="{21166831-0900-40AC-8F1A-4637136CA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5257800"/>
            <a:ext cx="25923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2300">
                <a:latin typeface="Arial" panose="020B0604020202020204" pitchFamily="34" charset="0"/>
              </a:rPr>
              <a:t>5 similar roots</a:t>
            </a:r>
          </a:p>
        </p:txBody>
      </p:sp>
      <p:graphicFrame>
        <p:nvGraphicFramePr>
          <p:cNvPr id="28687" name="Object 9">
            <a:extLst>
              <a:ext uri="{FF2B5EF4-FFF2-40B4-BE49-F238E27FC236}">
                <a16:creationId xmlns:a16="http://schemas.microsoft.com/office/drawing/2014/main" id="{BA274B0B-531B-4875-8871-0F13C84431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7388" y="5348288"/>
          <a:ext cx="396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62400" imgH="457200" progId="Equation.DSMT4">
                  <p:embed/>
                </p:oleObj>
              </mc:Choice>
              <mc:Fallback>
                <p:oleObj name="Equation" r:id="rId17" imgW="3962400" imgH="457200" progId="Equation.DSMT4">
                  <p:embed/>
                  <p:pic>
                    <p:nvPicPr>
                      <p:cNvPr id="28687" name="Object 9">
                        <a:extLst>
                          <a:ext uri="{FF2B5EF4-FFF2-40B4-BE49-F238E27FC236}">
                            <a16:creationId xmlns:a16="http://schemas.microsoft.com/office/drawing/2014/main" id="{BA274B0B-531B-4875-8871-0F13C84431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5348288"/>
                        <a:ext cx="3962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/>
      <p:bldP spid="28683" grpId="0"/>
      <p:bldP spid="28685" grpId="0"/>
      <p:bldP spid="286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C679-7CCE-4903-93E3-4865E9391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Applications of Square Roots: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C7172-0B6E-4B08-B524-262008DF0F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764704"/>
            <a:ext cx="8219256" cy="892696"/>
          </a:xfrm>
        </p:spPr>
        <p:txBody>
          <a:bodyPr/>
          <a:lstStyle/>
          <a:p>
            <a:r>
              <a:rPr lang="en-CA" sz="2200" dirty="0"/>
              <a:t>Suppose you are given the area of a square, to find the side length, square root the “AREA”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8B7F73-FB08-4FD1-AD91-89F320F8C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700808"/>
            <a:ext cx="1828800" cy="1828800"/>
          </a:xfrm>
          <a:prstGeom prst="rect">
            <a:avLst/>
          </a:prstGeom>
          <a:solidFill>
            <a:srgbClr val="92D050">
              <a:alpha val="47842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+mj-lt"/>
              </a:rPr>
              <a:t>Area of </a:t>
            </a:r>
            <a:br>
              <a:rPr lang="en-US" altLang="en-US" b="1" dirty="0">
                <a:latin typeface="+mj-lt"/>
              </a:rPr>
            </a:br>
            <a:r>
              <a:rPr lang="en-US" altLang="en-US" b="1" dirty="0">
                <a:latin typeface="+mj-lt"/>
              </a:rPr>
              <a:t>Square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+mj-lt"/>
              </a:rPr>
              <a:t>81 units</a:t>
            </a:r>
            <a:r>
              <a:rPr lang="en-US" altLang="en-US" b="1" baseline="30000" dirty="0">
                <a:latin typeface="+mj-lt"/>
              </a:rPr>
              <a:t>2</a:t>
            </a:r>
            <a:r>
              <a:rPr lang="en-US" altLang="en-US" b="1" dirty="0">
                <a:latin typeface="+mj-lt"/>
              </a:rPr>
              <a:t> 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7CDADE2D-D0F2-4D96-A47F-D4FF8C8D8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9383"/>
              </p:ext>
            </p:extLst>
          </p:nvPr>
        </p:nvGraphicFramePr>
        <p:xfrm>
          <a:off x="5582" y="3573016"/>
          <a:ext cx="28971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253800" progId="Equation.DSMT4">
                  <p:embed/>
                </p:oleObj>
              </mc:Choice>
              <mc:Fallback>
                <p:oleObj name="Equation" r:id="rId3" imgW="1498320" imgH="25380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7CDADE2D-D0F2-4D96-A47F-D4FF8C8D8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" y="3573016"/>
                        <a:ext cx="2897188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8C562FC8-21A2-41B9-94A5-9C56746074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004288"/>
              </p:ext>
            </p:extLst>
          </p:nvPr>
        </p:nvGraphicFramePr>
        <p:xfrm>
          <a:off x="1547664" y="4005064"/>
          <a:ext cx="8604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240" imgH="241200" progId="Equation.DSMT4">
                  <p:embed/>
                </p:oleObj>
              </mc:Choice>
              <mc:Fallback>
                <p:oleObj name="Equation" r:id="rId5" imgW="444240" imgH="241200" progId="Equation.DSMT4">
                  <p:embed/>
                  <p:pic>
                    <p:nvPicPr>
                      <p:cNvPr id="6" name="Object 7">
                        <a:extLst>
                          <a:ext uri="{FF2B5EF4-FFF2-40B4-BE49-F238E27FC236}">
                            <a16:creationId xmlns:a16="http://schemas.microsoft.com/office/drawing/2014/main" id="{8C562FC8-21A2-41B9-94A5-9C56746074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005064"/>
                        <a:ext cx="8604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BDCCBA98-05FC-4E91-8A4E-D924377D2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264693"/>
              </p:ext>
            </p:extLst>
          </p:nvPr>
        </p:nvGraphicFramePr>
        <p:xfrm>
          <a:off x="1547664" y="4509120"/>
          <a:ext cx="12049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1760" imgH="177646" progId="Equation.DSMT4">
                  <p:embed/>
                </p:oleObj>
              </mc:Choice>
              <mc:Fallback>
                <p:oleObj name="Equation" r:id="rId7" imgW="621760" imgH="177646" progId="Equation.DSMT4">
                  <p:embed/>
                  <p:pic>
                    <p:nvPicPr>
                      <p:cNvPr id="7" name="Object 9">
                        <a:extLst>
                          <a:ext uri="{FF2B5EF4-FFF2-40B4-BE49-F238E27FC236}">
                            <a16:creationId xmlns:a16="http://schemas.microsoft.com/office/drawing/2014/main" id="{BDCCBA98-05FC-4E91-8A4E-D924377D2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509120"/>
                        <a:ext cx="12049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E839D3C1-6977-4AA9-B42F-D1630D1BF6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71097"/>
              </p:ext>
            </p:extLst>
          </p:nvPr>
        </p:nvGraphicFramePr>
        <p:xfrm>
          <a:off x="179512" y="4941168"/>
          <a:ext cx="16271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177723" progId="Equation.DSMT4">
                  <p:embed/>
                </p:oleObj>
              </mc:Choice>
              <mc:Fallback>
                <p:oleObj name="Equation" r:id="rId9" imgW="850531" imgH="177723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E839D3C1-6977-4AA9-B42F-D1630D1BF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941168"/>
                        <a:ext cx="162718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DFD2A57E-AB9B-47AC-8894-9B62EE3F56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90138"/>
              </p:ext>
            </p:extLst>
          </p:nvPr>
        </p:nvGraphicFramePr>
        <p:xfrm>
          <a:off x="1825749" y="4926881"/>
          <a:ext cx="6635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603" imgH="177646" progId="Equation.DSMT4">
                  <p:embed/>
                </p:oleObj>
              </mc:Choice>
              <mc:Fallback>
                <p:oleObj name="Equation" r:id="rId11" imgW="342603" imgH="177646" progId="Equation.DSMT4">
                  <p:embed/>
                  <p:pic>
                    <p:nvPicPr>
                      <p:cNvPr id="9" name="Object 11">
                        <a:extLst>
                          <a:ext uri="{FF2B5EF4-FFF2-40B4-BE49-F238E27FC236}">
                            <a16:creationId xmlns:a16="http://schemas.microsoft.com/office/drawing/2014/main" id="{DFD2A57E-AB9B-47AC-8894-9B62EE3F56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749" y="4926881"/>
                        <a:ext cx="663575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94D268C6-DE0F-4C4A-A2E8-FBF3497FB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47895"/>
              </p:ext>
            </p:extLst>
          </p:nvPr>
        </p:nvGraphicFramePr>
        <p:xfrm>
          <a:off x="1544762" y="5284068"/>
          <a:ext cx="12779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113" imgH="177723" progId="Equation.DSMT4">
                  <p:embed/>
                </p:oleObj>
              </mc:Choice>
              <mc:Fallback>
                <p:oleObj name="Equation" r:id="rId13" imgW="660113" imgH="177723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94D268C6-DE0F-4C4A-A2E8-FBF3497FB7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762" y="5284068"/>
                        <a:ext cx="12779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>
            <a:extLst>
              <a:ext uri="{FF2B5EF4-FFF2-40B4-BE49-F238E27FC236}">
                <a16:creationId xmlns:a16="http://schemas.microsoft.com/office/drawing/2014/main" id="{E35670EA-7FF4-438A-B346-C13F5F8CE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1700808"/>
            <a:ext cx="2088232" cy="2092449"/>
          </a:xfrm>
          <a:prstGeom prst="rect">
            <a:avLst/>
          </a:prstGeom>
          <a:solidFill>
            <a:srgbClr val="92D050">
              <a:alpha val="47842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300" b="1" dirty="0">
                <a:latin typeface="+mj-lt"/>
              </a:rPr>
              <a:t>Area of </a:t>
            </a:r>
            <a:br>
              <a:rPr lang="en-US" altLang="en-US" sz="2300" b="1" dirty="0">
                <a:latin typeface="+mj-lt"/>
              </a:rPr>
            </a:br>
            <a:r>
              <a:rPr lang="en-US" altLang="en-US" sz="2300" b="1" dirty="0">
                <a:latin typeface="+mj-lt"/>
              </a:rPr>
              <a:t>Square: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300" b="1" dirty="0">
                <a:latin typeface="+mj-lt"/>
              </a:rPr>
              <a:t>441 units</a:t>
            </a:r>
            <a:r>
              <a:rPr lang="en-US" altLang="en-US" sz="2300" b="1" baseline="30000" dirty="0">
                <a:latin typeface="+mj-lt"/>
              </a:rPr>
              <a:t>2</a:t>
            </a:r>
            <a:r>
              <a:rPr lang="en-US" altLang="en-US" sz="2300" b="1" dirty="0">
                <a:latin typeface="+mj-lt"/>
              </a:rPr>
              <a:t> </a:t>
            </a:r>
          </a:p>
        </p:txBody>
      </p: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DB6A23E8-3E13-4F1C-818D-0F11C7D11D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910901"/>
              </p:ext>
            </p:extLst>
          </p:nvPr>
        </p:nvGraphicFramePr>
        <p:xfrm>
          <a:off x="677342" y="2564904"/>
          <a:ext cx="2222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20" imgH="139680" progId="Equation.DSMT4">
                  <p:embed/>
                </p:oleObj>
              </mc:Choice>
              <mc:Fallback>
                <p:oleObj name="Equation" r:id="rId15" imgW="114120" imgH="13968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DB6A23E8-3E13-4F1C-818D-0F11C7D11D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2" y="2564904"/>
                        <a:ext cx="22225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B0E42640-BEE0-4284-9836-746DAF177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984251"/>
              </p:ext>
            </p:extLst>
          </p:nvPr>
        </p:nvGraphicFramePr>
        <p:xfrm>
          <a:off x="1691680" y="1484784"/>
          <a:ext cx="2222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20" imgH="139680" progId="Equation.DSMT4">
                  <p:embed/>
                </p:oleObj>
              </mc:Choice>
              <mc:Fallback>
                <p:oleObj name="Equation" r:id="rId17" imgW="114120" imgH="13968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B0E42640-BEE0-4284-9836-746DAF1779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484784"/>
                        <a:ext cx="22225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8E29F23F-9519-4E80-8E76-D22D4289B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261548"/>
              </p:ext>
            </p:extLst>
          </p:nvPr>
        </p:nvGraphicFramePr>
        <p:xfrm>
          <a:off x="5868144" y="1844824"/>
          <a:ext cx="28971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98320" imgH="253800" progId="Equation.DSMT4">
                  <p:embed/>
                </p:oleObj>
              </mc:Choice>
              <mc:Fallback>
                <p:oleObj name="Equation" r:id="rId18" imgW="1498320" imgH="253800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8E29F23F-9519-4E80-8E76-D22D4289B7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1844824"/>
                        <a:ext cx="2897188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C7A1F571-21BE-487E-B03C-509A8AA34F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310451"/>
              </p:ext>
            </p:extLst>
          </p:nvPr>
        </p:nvGraphicFramePr>
        <p:xfrm>
          <a:off x="7324725" y="2276475"/>
          <a:ext cx="10318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241200" progId="Equation.DSMT4">
                  <p:embed/>
                </p:oleObj>
              </mc:Choice>
              <mc:Fallback>
                <p:oleObj name="Equation" r:id="rId19" imgW="533160" imgH="241200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C7A1F571-21BE-487E-B03C-509A8AA34F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2276475"/>
                        <a:ext cx="10318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E893DF9A-490B-4B59-843C-340C1B55CC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102005"/>
              </p:ext>
            </p:extLst>
          </p:nvPr>
        </p:nvGraphicFramePr>
        <p:xfrm>
          <a:off x="7337425" y="2781300"/>
          <a:ext cx="13525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98400" imgH="177480" progId="Equation.DSMT4">
                  <p:embed/>
                </p:oleObj>
              </mc:Choice>
              <mc:Fallback>
                <p:oleObj name="Equation" r:id="rId21" imgW="698400" imgH="17748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E893DF9A-490B-4B59-843C-340C1B55C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7425" y="2781300"/>
                        <a:ext cx="13525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09341ACD-9D4F-4083-9E1C-1A542E696E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036037"/>
              </p:ext>
            </p:extLst>
          </p:nvPr>
        </p:nvGraphicFramePr>
        <p:xfrm>
          <a:off x="6042074" y="3212976"/>
          <a:ext cx="16271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177723" progId="Equation.DSMT4">
                  <p:embed/>
                </p:oleObj>
              </mc:Choice>
              <mc:Fallback>
                <p:oleObj name="Equation" r:id="rId9" imgW="850531" imgH="177723" progId="Equation.DSMT4">
                  <p:embed/>
                  <p:pic>
                    <p:nvPicPr>
                      <p:cNvPr id="17" name="Object 10">
                        <a:extLst>
                          <a:ext uri="{FF2B5EF4-FFF2-40B4-BE49-F238E27FC236}">
                            <a16:creationId xmlns:a16="http://schemas.microsoft.com/office/drawing/2014/main" id="{09341ACD-9D4F-4083-9E1C-1A542E696E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74" y="3212976"/>
                        <a:ext cx="162718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6164F92A-045C-485F-AD7A-D232A9C18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557086"/>
              </p:ext>
            </p:extLst>
          </p:nvPr>
        </p:nvGraphicFramePr>
        <p:xfrm>
          <a:off x="7615238" y="3209925"/>
          <a:ext cx="8112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164880" progId="Equation.DSMT4">
                  <p:embed/>
                </p:oleObj>
              </mc:Choice>
              <mc:Fallback>
                <p:oleObj name="Equation" r:id="rId23" imgW="419040" imgH="164880" progId="Equation.DSMT4">
                  <p:embed/>
                  <p:pic>
                    <p:nvPicPr>
                      <p:cNvPr id="18" name="Object 11">
                        <a:extLst>
                          <a:ext uri="{FF2B5EF4-FFF2-40B4-BE49-F238E27FC236}">
                            <a16:creationId xmlns:a16="http://schemas.microsoft.com/office/drawing/2014/main" id="{6164F92A-045C-485F-AD7A-D232A9C18F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5238" y="3209925"/>
                        <a:ext cx="81121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>
            <a:extLst>
              <a:ext uri="{FF2B5EF4-FFF2-40B4-BE49-F238E27FC236}">
                <a16:creationId xmlns:a16="http://schemas.microsoft.com/office/drawing/2014/main" id="{E643B3CE-CB87-4FA7-945E-535B96E17B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38867"/>
              </p:ext>
            </p:extLst>
          </p:nvPr>
        </p:nvGraphicFramePr>
        <p:xfrm>
          <a:off x="7380312" y="3555876"/>
          <a:ext cx="12779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19" name="Object 12">
                        <a:extLst>
                          <a:ext uri="{FF2B5EF4-FFF2-40B4-BE49-F238E27FC236}">
                            <a16:creationId xmlns:a16="http://schemas.microsoft.com/office/drawing/2014/main" id="{E643B3CE-CB87-4FA7-945E-535B96E17B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3555876"/>
                        <a:ext cx="12779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384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93C6D-602D-4943-8704-00FD060EC7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61547"/>
            <a:ext cx="8568952" cy="792088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Q1: Given the area of each square, find the side length and the perimeter.  Keep your answer as a radical in simplest form: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AE38B8-B27C-451C-83FC-74ABB6EAC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908720"/>
            <a:ext cx="1656184" cy="1512168"/>
          </a:xfrm>
          <a:prstGeom prst="rect">
            <a:avLst/>
          </a:prstGeom>
          <a:solidFill>
            <a:srgbClr val="92D050">
              <a:alpha val="47842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Area of </a:t>
            </a:r>
            <a:br>
              <a:rPr lang="en-US" altLang="en-US" sz="2100" b="1" dirty="0">
                <a:latin typeface="+mj-lt"/>
              </a:rPr>
            </a:br>
            <a:r>
              <a:rPr lang="en-US" altLang="en-US" sz="2100" b="1" dirty="0">
                <a:latin typeface="+mj-lt"/>
              </a:rPr>
              <a:t>Square: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121 units</a:t>
            </a:r>
            <a:r>
              <a:rPr lang="en-US" altLang="en-US" sz="2100" b="1" baseline="30000" dirty="0">
                <a:latin typeface="+mj-lt"/>
              </a:rPr>
              <a:t>2</a:t>
            </a:r>
            <a:r>
              <a:rPr lang="en-US" altLang="en-US" sz="2100" b="1" dirty="0">
                <a:latin typeface="+mj-lt"/>
              </a:rPr>
              <a:t>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7E43EC-9E8F-4AAD-B218-764C1A117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388877"/>
              </p:ext>
            </p:extLst>
          </p:nvPr>
        </p:nvGraphicFramePr>
        <p:xfrm>
          <a:off x="611560" y="2447899"/>
          <a:ext cx="745108" cy="40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177480" progId="Equation.DSMT4">
                  <p:embed/>
                </p:oleObj>
              </mc:Choice>
              <mc:Fallback>
                <p:oleObj name="Equation" r:id="rId3" imgW="33012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57E43EC-9E8F-4AAD-B218-764C1A1179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2447899"/>
                        <a:ext cx="745108" cy="40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2EAEB35-81CB-419F-AD95-896E5E92B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375338"/>
              </p:ext>
            </p:extLst>
          </p:nvPr>
        </p:nvGraphicFramePr>
        <p:xfrm>
          <a:off x="568189" y="2876122"/>
          <a:ext cx="831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177480" progId="Equation.DSMT4">
                  <p:embed/>
                </p:oleObj>
              </mc:Choice>
              <mc:Fallback>
                <p:oleObj name="Equation" r:id="rId5" imgW="3682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2EAEB35-81CB-419F-AD95-896E5E92B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8189" y="2876122"/>
                        <a:ext cx="83185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399245BB-348D-4BB3-B364-201F7773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856" y="908720"/>
            <a:ext cx="1656184" cy="1512168"/>
          </a:xfrm>
          <a:prstGeom prst="rect">
            <a:avLst/>
          </a:prstGeom>
          <a:solidFill>
            <a:srgbClr val="92D050">
              <a:alpha val="47842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Area of </a:t>
            </a:r>
            <a:br>
              <a:rPr lang="en-US" altLang="en-US" sz="2100" b="1" dirty="0">
                <a:latin typeface="+mj-lt"/>
              </a:rPr>
            </a:br>
            <a:r>
              <a:rPr lang="en-US" altLang="en-US" sz="2100" b="1" dirty="0">
                <a:latin typeface="+mj-lt"/>
              </a:rPr>
              <a:t>Square: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250 units</a:t>
            </a:r>
            <a:r>
              <a:rPr lang="en-US" altLang="en-US" sz="2100" b="1" baseline="30000" dirty="0">
                <a:latin typeface="+mj-lt"/>
              </a:rPr>
              <a:t>2</a:t>
            </a:r>
            <a:r>
              <a:rPr lang="en-US" altLang="en-US" sz="2100" b="1" dirty="0">
                <a:latin typeface="+mj-lt"/>
              </a:rPr>
              <a:t> 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680AEDF-ABBB-433E-AC50-271929D42E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91769"/>
              </p:ext>
            </p:extLst>
          </p:nvPr>
        </p:nvGraphicFramePr>
        <p:xfrm>
          <a:off x="3275856" y="2447899"/>
          <a:ext cx="745108" cy="40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120" imgH="177480" progId="Equation.DSMT4">
                  <p:embed/>
                </p:oleObj>
              </mc:Choice>
              <mc:Fallback>
                <p:oleObj name="Equation" r:id="rId7" imgW="3301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680AEDF-ABBB-433E-AC50-271929D42E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5856" y="2447899"/>
                        <a:ext cx="745108" cy="40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21A5BDA-B034-48BD-AF68-DE1DB26164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52494"/>
              </p:ext>
            </p:extLst>
          </p:nvPr>
        </p:nvGraphicFramePr>
        <p:xfrm>
          <a:off x="3232485" y="2876122"/>
          <a:ext cx="831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21A5BDA-B034-48BD-AF68-DE1DB26164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32485" y="2876122"/>
                        <a:ext cx="83185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">
            <a:extLst>
              <a:ext uri="{FF2B5EF4-FFF2-40B4-BE49-F238E27FC236}">
                <a16:creationId xmlns:a16="http://schemas.microsoft.com/office/drawing/2014/main" id="{CE3A534D-9A55-4FE5-8371-CC90B4614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160" y="908720"/>
            <a:ext cx="1656184" cy="1512168"/>
          </a:xfrm>
          <a:prstGeom prst="rect">
            <a:avLst/>
          </a:prstGeom>
          <a:solidFill>
            <a:srgbClr val="92D050">
              <a:alpha val="47842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Area of </a:t>
            </a:r>
            <a:br>
              <a:rPr lang="en-US" altLang="en-US" sz="2100" b="1" dirty="0">
                <a:latin typeface="+mj-lt"/>
              </a:rPr>
            </a:br>
            <a:r>
              <a:rPr lang="en-US" altLang="en-US" sz="2100" b="1" dirty="0">
                <a:latin typeface="+mj-lt"/>
              </a:rPr>
              <a:t>Square: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b="1" dirty="0">
                <a:latin typeface="+mj-lt"/>
              </a:rPr>
              <a:t>1000 units</a:t>
            </a:r>
            <a:r>
              <a:rPr lang="en-US" altLang="en-US" sz="2100" b="1" baseline="30000" dirty="0">
                <a:latin typeface="+mj-lt"/>
              </a:rPr>
              <a:t>2</a:t>
            </a:r>
            <a:r>
              <a:rPr lang="en-US" altLang="en-US" sz="2100" b="1" dirty="0">
                <a:latin typeface="+mj-lt"/>
              </a:rPr>
              <a:t>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C076EB6-6721-41E3-AA49-E197596A4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0165"/>
              </p:ext>
            </p:extLst>
          </p:nvPr>
        </p:nvGraphicFramePr>
        <p:xfrm>
          <a:off x="6012160" y="2447899"/>
          <a:ext cx="745108" cy="40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C076EB6-6721-41E3-AA49-E197596A4F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2160" y="2447899"/>
                        <a:ext cx="745108" cy="40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3B6DB6D-CCEF-4E48-B273-2FC9B429F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613425"/>
              </p:ext>
            </p:extLst>
          </p:nvPr>
        </p:nvGraphicFramePr>
        <p:xfrm>
          <a:off x="5968789" y="2876122"/>
          <a:ext cx="831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177480" progId="Equation.DSMT4">
                  <p:embed/>
                </p:oleObj>
              </mc:Choice>
              <mc:Fallback>
                <p:oleObj name="Equation" r:id="rId10" imgW="3682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3B6DB6D-CCEF-4E48-B273-2FC9B429F7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68789" y="2876122"/>
                        <a:ext cx="83185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FE103B61-CDBC-4C86-B900-3FD5803AAD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485860"/>
              </p:ext>
            </p:extLst>
          </p:nvPr>
        </p:nvGraphicFramePr>
        <p:xfrm>
          <a:off x="395536" y="4221088"/>
          <a:ext cx="54800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08160" imgH="253800" progId="Equation.DSMT4">
                  <p:embed/>
                </p:oleObj>
              </mc:Choice>
              <mc:Fallback>
                <p:oleObj name="Equation" r:id="rId11" imgW="2108160" imgH="25380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FE103B61-CDBC-4C86-B900-3FD5803AAD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221088"/>
                        <a:ext cx="54800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2F2CD4B-EC9A-4D00-89E3-05796677F338}"/>
              </a:ext>
            </a:extLst>
          </p:cNvPr>
          <p:cNvSpPr txBox="1">
            <a:spLocks/>
          </p:cNvSpPr>
          <p:nvPr/>
        </p:nvSpPr>
        <p:spPr bwMode="auto">
          <a:xfrm>
            <a:off x="107504" y="3771418"/>
            <a:ext cx="8568952" cy="54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sz="2100" dirty="0"/>
              <a:t>Q2:</a:t>
            </a:r>
            <a:r>
              <a:rPr lang="en-US" sz="2100" dirty="0"/>
              <a:t> Arrange the following from Least to Greatest (No calculators)</a:t>
            </a:r>
            <a:endParaRPr lang="en-CA" sz="2100" dirty="0"/>
          </a:p>
        </p:txBody>
      </p:sp>
    </p:spTree>
    <p:extLst>
      <p:ext uri="{BB962C8B-B14F-4D97-AF65-F5344CB8AC3E}">
        <p14:creationId xmlns:p14="http://schemas.microsoft.com/office/powerpoint/2010/main" val="996415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33DAC-6218-42D8-9D88-6A69E9C73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8B23D-689E-4D3B-94F7-1B256B67853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107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B1D63-EBD0-44C5-AEB8-1032A2B7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9"/>
            <a:ext cx="7745288" cy="49006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Review) “Square” and “square roots”?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D138E-6B9E-4FD2-AB45-77F925E519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424936" cy="1052512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300" dirty="0"/>
              <a:t>When we “square” of a number, multiply that number by itself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sz="2300" dirty="0" err="1"/>
              <a:t>Ie</a:t>
            </a:r>
            <a:r>
              <a:rPr lang="en-CA" sz="2300" dirty="0"/>
              <a:t>: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D6115BA-C636-436C-A408-1AAA9F562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842812"/>
              </p:ext>
            </p:extLst>
          </p:nvPr>
        </p:nvGraphicFramePr>
        <p:xfrm>
          <a:off x="1331640" y="1268760"/>
          <a:ext cx="6921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536" imgH="203024" progId="Equation.DSMT4">
                  <p:embed/>
                </p:oleObj>
              </mc:Choice>
              <mc:Fallback>
                <p:oleObj name="Equation" r:id="rId3" imgW="304536" imgH="203024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1D6115BA-C636-436C-A408-1AAA9F5624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68760"/>
                        <a:ext cx="69215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1200ED1A-581C-4C2A-99F2-4C9FF4CC43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109115"/>
              </p:ext>
            </p:extLst>
          </p:nvPr>
        </p:nvGraphicFramePr>
        <p:xfrm>
          <a:off x="1979712" y="1340768"/>
          <a:ext cx="9794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425" imgH="177646" progId="Equation.DSMT4">
                  <p:embed/>
                </p:oleObj>
              </mc:Choice>
              <mc:Fallback>
                <p:oleObj name="Equation" r:id="rId5" imgW="431425" imgH="177646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1200ED1A-581C-4C2A-99F2-4C9FF4CC4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340768"/>
                        <a:ext cx="979487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ABF57BF-00F7-4C19-8A1C-41F605B87D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936623"/>
              </p:ext>
            </p:extLst>
          </p:nvPr>
        </p:nvGraphicFramePr>
        <p:xfrm>
          <a:off x="2987824" y="1340768"/>
          <a:ext cx="2587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0ABF57BF-00F7-4C19-8A1C-41F605B87D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340768"/>
                        <a:ext cx="2587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51D6C2C9-3BE4-4410-9FF5-46B5E4DB15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7244297"/>
              </p:ext>
            </p:extLst>
          </p:nvPr>
        </p:nvGraphicFramePr>
        <p:xfrm>
          <a:off x="4326806" y="1307431"/>
          <a:ext cx="6921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536" imgH="203024" progId="Equation.DSMT4">
                  <p:embed/>
                </p:oleObj>
              </mc:Choice>
              <mc:Fallback>
                <p:oleObj name="Equation" r:id="rId9" imgW="304536" imgH="203024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51D6C2C9-3BE4-4410-9FF5-46B5E4DB1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806" y="1307431"/>
                        <a:ext cx="69215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1B98F0CD-FEDE-46B3-BD3F-2EC05555D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071431"/>
              </p:ext>
            </p:extLst>
          </p:nvPr>
        </p:nvGraphicFramePr>
        <p:xfrm>
          <a:off x="5133256" y="1340768"/>
          <a:ext cx="9794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425" imgH="177646" progId="Equation.DSMT4">
                  <p:embed/>
                </p:oleObj>
              </mc:Choice>
              <mc:Fallback>
                <p:oleObj name="Equation" r:id="rId11" imgW="431425" imgH="177646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1B98F0CD-FEDE-46B3-BD3F-2EC05555D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256" y="1340768"/>
                        <a:ext cx="97948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47369F5-DDB9-4105-81CD-0BB4534640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948819"/>
              </p:ext>
            </p:extLst>
          </p:nvPr>
        </p:nvGraphicFramePr>
        <p:xfrm>
          <a:off x="6084168" y="1340768"/>
          <a:ext cx="460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847369F5-DDB9-4105-81CD-0BB4534640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340768"/>
                        <a:ext cx="4603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D071D4-0FD4-4116-8E1E-504E0849D201}"/>
              </a:ext>
            </a:extLst>
          </p:cNvPr>
          <p:cNvSpPr txBox="1">
            <a:spLocks/>
          </p:cNvSpPr>
          <p:nvPr/>
        </p:nvSpPr>
        <p:spPr>
          <a:xfrm>
            <a:off x="35925" y="1988840"/>
            <a:ext cx="8784547" cy="1624012"/>
          </a:xfrm>
          <a:prstGeom prst="rect">
            <a:avLst/>
          </a:prstGeom>
        </p:spPr>
        <p:txBody>
          <a:bodyPr/>
          <a:lstStyle/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CA" sz="2300" dirty="0">
                <a:latin typeface="+mn-lt"/>
                <a:cs typeface="+mn-cs"/>
              </a:rPr>
              <a:t>When we “square root” a number, we use the square root symbol, and we are finding a value that is equal to the number  when multiplying by itself</a:t>
            </a:r>
          </a:p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CA" sz="2300" dirty="0" err="1">
                <a:latin typeface="+mn-lt"/>
                <a:cs typeface="+mn-cs"/>
              </a:rPr>
              <a:t>ie</a:t>
            </a:r>
            <a:r>
              <a:rPr lang="en-CA" sz="2300" dirty="0">
                <a:latin typeface="+mn-lt"/>
                <a:cs typeface="+mn-cs"/>
              </a:rPr>
              <a:t>: </a:t>
            </a:r>
          </a:p>
        </p:txBody>
      </p:sp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8B956F0F-1DC9-4D7D-A99D-43561B9586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21130"/>
              </p:ext>
            </p:extLst>
          </p:nvPr>
        </p:nvGraphicFramePr>
        <p:xfrm>
          <a:off x="1763688" y="3212976"/>
          <a:ext cx="2587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8B956F0F-1DC9-4D7D-A99D-43561B958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212976"/>
                        <a:ext cx="2587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7BD9FC4B-930A-4B83-AD71-6E72FB2A10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219911"/>
              </p:ext>
            </p:extLst>
          </p:nvPr>
        </p:nvGraphicFramePr>
        <p:xfrm>
          <a:off x="4932040" y="3197919"/>
          <a:ext cx="2587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15" name="Object 11">
                        <a:extLst>
                          <a:ext uri="{FF2B5EF4-FFF2-40B4-BE49-F238E27FC236}">
                            <a16:creationId xmlns:a16="http://schemas.microsoft.com/office/drawing/2014/main" id="{7BD9FC4B-930A-4B83-AD71-6E72FB2A10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197919"/>
                        <a:ext cx="2587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77DE219-11D8-4793-8802-2AB70491A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136" y="2924944"/>
            <a:ext cx="169065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>
                <a:solidFill>
                  <a:srgbClr val="FF0000"/>
                </a:solidFill>
                <a:latin typeface="Gill Sans MT" panose="020B0502020104020203" pitchFamily="34" charset="0"/>
              </a:rPr>
              <a:t>Square Root </a:t>
            </a:r>
            <a:br>
              <a:rPr lang="en-CA" altLang="en-US" sz="2200" dirty="0">
                <a:solidFill>
                  <a:srgbClr val="FF0000"/>
                </a:solidFill>
                <a:latin typeface="Gill Sans MT" panose="020B0502020104020203" pitchFamily="34" charset="0"/>
              </a:rPr>
            </a:br>
            <a:r>
              <a:rPr lang="en-CA" altLang="en-US" sz="2200" dirty="0">
                <a:solidFill>
                  <a:srgbClr val="FF0000"/>
                </a:solidFill>
                <a:latin typeface="Gill Sans MT" panose="020B0502020104020203" pitchFamily="34" charset="0"/>
              </a:rPr>
              <a:t>Symbol: </a:t>
            </a:r>
          </a:p>
        </p:txBody>
      </p:sp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D05622A6-FD98-477A-8457-42A3835AE0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309362"/>
              </p:ext>
            </p:extLst>
          </p:nvPr>
        </p:nvGraphicFramePr>
        <p:xfrm>
          <a:off x="7164288" y="3068960"/>
          <a:ext cx="648072" cy="615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228600" progId="Equation.DSMT4">
                  <p:embed/>
                </p:oleObj>
              </mc:Choice>
              <mc:Fallback>
                <p:oleObj name="Equation" r:id="rId19" imgW="241200" imgH="228600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D05622A6-FD98-477A-8457-42A3835AE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3068960"/>
                        <a:ext cx="648072" cy="615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>
            <a:extLst>
              <a:ext uri="{FF2B5EF4-FFF2-40B4-BE49-F238E27FC236}">
                <a16:creationId xmlns:a16="http://schemas.microsoft.com/office/drawing/2014/main" id="{20671384-DE2A-4E12-9123-48549CAE46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435864"/>
              </p:ext>
            </p:extLst>
          </p:nvPr>
        </p:nvGraphicFramePr>
        <p:xfrm>
          <a:off x="965671" y="3131443"/>
          <a:ext cx="8080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55446" imgH="228501" progId="Equation.DSMT4">
                  <p:embed/>
                </p:oleObj>
              </mc:Choice>
              <mc:Fallback>
                <p:oleObj name="Equation" r:id="rId21" imgW="355446" imgH="228501" progId="Equation.DSMT4">
                  <p:embed/>
                  <p:pic>
                    <p:nvPicPr>
                      <p:cNvPr id="19" name="Object 8">
                        <a:extLst>
                          <a:ext uri="{FF2B5EF4-FFF2-40B4-BE49-F238E27FC236}">
                            <a16:creationId xmlns:a16="http://schemas.microsoft.com/office/drawing/2014/main" id="{20671384-DE2A-4E12-9123-48549CAE46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671" y="3131443"/>
                        <a:ext cx="8080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>
            <a:extLst>
              <a:ext uri="{FF2B5EF4-FFF2-40B4-BE49-F238E27FC236}">
                <a16:creationId xmlns:a16="http://schemas.microsoft.com/office/drawing/2014/main" id="{0D7207FE-5626-4662-8B28-AEDD60F024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625516"/>
              </p:ext>
            </p:extLst>
          </p:nvPr>
        </p:nvGraphicFramePr>
        <p:xfrm>
          <a:off x="3995936" y="3125911"/>
          <a:ext cx="97948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13" imgH="228501" progId="Equation.DSMT4">
                  <p:embed/>
                </p:oleObj>
              </mc:Choice>
              <mc:Fallback>
                <p:oleObj name="Equation" r:id="rId23" imgW="431613" imgH="228501" progId="Equation.DSMT4">
                  <p:embed/>
                  <p:pic>
                    <p:nvPicPr>
                      <p:cNvPr id="20" name="Object 10">
                        <a:extLst>
                          <a:ext uri="{FF2B5EF4-FFF2-40B4-BE49-F238E27FC236}">
                            <a16:creationId xmlns:a16="http://schemas.microsoft.com/office/drawing/2014/main" id="{0D7207FE-5626-4662-8B28-AEDD60F024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125911"/>
                        <a:ext cx="979487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8EBBF6B-3403-48DE-A3B8-1D09FBFCFF76}"/>
              </a:ext>
            </a:extLst>
          </p:cNvPr>
          <p:cNvSpPr txBox="1">
            <a:spLocks/>
          </p:cNvSpPr>
          <p:nvPr/>
        </p:nvSpPr>
        <p:spPr>
          <a:xfrm>
            <a:off x="20216" y="3645024"/>
            <a:ext cx="8784547" cy="1296144"/>
          </a:xfrm>
          <a:prstGeom prst="rect">
            <a:avLst/>
          </a:prstGeom>
        </p:spPr>
        <p:txBody>
          <a:bodyPr/>
          <a:lstStyle/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CA" sz="2300" dirty="0">
                <a:latin typeface="+mn-lt"/>
                <a:cs typeface="+mn-cs"/>
              </a:rPr>
              <a:t>When we square root a number, it is only equal to a positive value, NOT plus or minus!!</a:t>
            </a:r>
          </a:p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CA" sz="2300" dirty="0">
                <a:latin typeface="+mn-lt"/>
                <a:cs typeface="+mn-cs"/>
              </a:rPr>
              <a:t>You only get plus or minus if you are solving an equation!!</a:t>
            </a:r>
          </a:p>
        </p:txBody>
      </p:sp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E4706BC2-8F96-4EE0-8E2D-5A39AA8FB3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111023"/>
              </p:ext>
            </p:extLst>
          </p:nvPr>
        </p:nvGraphicFramePr>
        <p:xfrm>
          <a:off x="798513" y="4941888"/>
          <a:ext cx="115411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7960" imgH="228600" progId="Equation.DSMT4">
                  <p:embed/>
                </p:oleObj>
              </mc:Choice>
              <mc:Fallback>
                <p:oleObj name="Equation" r:id="rId25" imgW="507960" imgH="22860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E4706BC2-8F96-4EE0-8E2D-5A39AA8FB3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4941888"/>
                        <a:ext cx="1154112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9321E621-EC02-4C04-BCB2-128FADF6D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147618"/>
              </p:ext>
            </p:extLst>
          </p:nvPr>
        </p:nvGraphicFramePr>
        <p:xfrm>
          <a:off x="1907704" y="5013176"/>
          <a:ext cx="4048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7480" imgH="177480" progId="Equation.DSMT4">
                  <p:embed/>
                </p:oleObj>
              </mc:Choice>
              <mc:Fallback>
                <p:oleObj name="Equation" r:id="rId27" imgW="177480" imgH="177480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9321E621-EC02-4C04-BCB2-128FADF6D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013176"/>
                        <a:ext cx="40481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72B1906A-D947-47AD-8FC1-89B76D9CB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217175"/>
              </p:ext>
            </p:extLst>
          </p:nvPr>
        </p:nvGraphicFramePr>
        <p:xfrm>
          <a:off x="2655888" y="4956175"/>
          <a:ext cx="109696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82400" imgH="215640" progId="Equation.DSMT4">
                  <p:embed/>
                </p:oleObj>
              </mc:Choice>
              <mc:Fallback>
                <p:oleObj name="Equation" r:id="rId29" imgW="482400" imgH="21564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72B1906A-D947-47AD-8FC1-89B76D9CB8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4956175"/>
                        <a:ext cx="1096962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52631BFC-FDD7-4417-9DF8-FD6F99F3FF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937717"/>
              </p:ext>
            </p:extLst>
          </p:nvPr>
        </p:nvGraphicFramePr>
        <p:xfrm>
          <a:off x="3751263" y="5026025"/>
          <a:ext cx="3762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4880" imgH="164880" progId="Equation.DSMT4">
                  <p:embed/>
                </p:oleObj>
              </mc:Choice>
              <mc:Fallback>
                <p:oleObj name="Equation" r:id="rId31" imgW="164880" imgH="164880" progId="Equation.DSMT4">
                  <p:embed/>
                  <p:pic>
                    <p:nvPicPr>
                      <p:cNvPr id="26" name="Object 8">
                        <a:extLst>
                          <a:ext uri="{FF2B5EF4-FFF2-40B4-BE49-F238E27FC236}">
                            <a16:creationId xmlns:a16="http://schemas.microsoft.com/office/drawing/2014/main" id="{52631BFC-FDD7-4417-9DF8-FD6F99F3FF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5026025"/>
                        <a:ext cx="37623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>
            <a:extLst>
              <a:ext uri="{FF2B5EF4-FFF2-40B4-BE49-F238E27FC236}">
                <a16:creationId xmlns:a16="http://schemas.microsoft.com/office/drawing/2014/main" id="{B78861C0-8BBA-43A4-BF13-AB485A43D0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01804"/>
              </p:ext>
            </p:extLst>
          </p:nvPr>
        </p:nvGraphicFramePr>
        <p:xfrm>
          <a:off x="1187624" y="5589240"/>
          <a:ext cx="12985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71320" imgH="203040" progId="Equation.DSMT4">
                  <p:embed/>
                </p:oleObj>
              </mc:Choice>
              <mc:Fallback>
                <p:oleObj name="Equation" r:id="rId33" imgW="571320" imgH="203040" progId="Equation.DSMT4">
                  <p:embed/>
                  <p:pic>
                    <p:nvPicPr>
                      <p:cNvPr id="27" name="Object 8">
                        <a:extLst>
                          <a:ext uri="{FF2B5EF4-FFF2-40B4-BE49-F238E27FC236}">
                            <a16:creationId xmlns:a16="http://schemas.microsoft.com/office/drawing/2014/main" id="{B78861C0-8BBA-43A4-BF13-AB485A43D0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589240"/>
                        <a:ext cx="12985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1D4A7F7B-0848-4980-BA8E-35389714B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794210"/>
              </p:ext>
            </p:extLst>
          </p:nvPr>
        </p:nvGraphicFramePr>
        <p:xfrm>
          <a:off x="1331640" y="6093296"/>
          <a:ext cx="11541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07960" imgH="177480" progId="Equation.DSMT4">
                  <p:embed/>
                </p:oleObj>
              </mc:Choice>
              <mc:Fallback>
                <p:oleObj name="Equation" r:id="rId35" imgW="507960" imgH="177480" progId="Equation.DSMT4">
                  <p:embed/>
                  <p:pic>
                    <p:nvPicPr>
                      <p:cNvPr id="28" name="Object 8">
                        <a:extLst>
                          <a:ext uri="{FF2B5EF4-FFF2-40B4-BE49-F238E27FC236}">
                            <a16:creationId xmlns:a16="http://schemas.microsoft.com/office/drawing/2014/main" id="{1D4A7F7B-0848-4980-BA8E-35389714B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6093296"/>
                        <a:ext cx="11541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BA960F11-CA80-4603-AEDF-E4538118FC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307409"/>
              </p:ext>
            </p:extLst>
          </p:nvPr>
        </p:nvGraphicFramePr>
        <p:xfrm>
          <a:off x="3160713" y="5516563"/>
          <a:ext cx="12414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45760" imgH="203040" progId="Equation.DSMT4">
                  <p:embed/>
                </p:oleObj>
              </mc:Choice>
              <mc:Fallback>
                <p:oleObj name="Equation" r:id="rId37" imgW="545760" imgH="203040" progId="Equation.DSMT4">
                  <p:embed/>
                  <p:pic>
                    <p:nvPicPr>
                      <p:cNvPr id="29" name="Object 8">
                        <a:extLst>
                          <a:ext uri="{FF2B5EF4-FFF2-40B4-BE49-F238E27FC236}">
                            <a16:creationId xmlns:a16="http://schemas.microsoft.com/office/drawing/2014/main" id="{BA960F11-CA80-4603-AEDF-E4538118FC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713" y="5516563"/>
                        <a:ext cx="12414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16465A7D-5BFA-45E2-8454-2043955E5F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356496"/>
              </p:ext>
            </p:extLst>
          </p:nvPr>
        </p:nvGraphicFramePr>
        <p:xfrm>
          <a:off x="3345879" y="6021288"/>
          <a:ext cx="11541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07960" imgH="177480" progId="Equation.DSMT4">
                  <p:embed/>
                </p:oleObj>
              </mc:Choice>
              <mc:Fallback>
                <p:oleObj name="Equation" r:id="rId39" imgW="507960" imgH="17748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16465A7D-5BFA-45E2-8454-2043955E5F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879" y="6021288"/>
                        <a:ext cx="11541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E79EE-2EA3-4384-9FE0-EA715B6A0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432048"/>
          </a:xfrm>
        </p:spPr>
        <p:txBody>
          <a:bodyPr>
            <a:normAutofit fontScale="90000"/>
          </a:bodyPr>
          <a:lstStyle/>
          <a:p>
            <a:r>
              <a:rPr lang="en-CA" sz="2300" dirty="0"/>
              <a:t>What are Radicals and Mixed Radicals?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9AEEA-4A46-4D68-97C3-A5D1130B82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7848" y="724857"/>
            <a:ext cx="8568952" cy="792088"/>
          </a:xfrm>
        </p:spPr>
        <p:txBody>
          <a:bodyPr/>
          <a:lstStyle/>
          <a:p>
            <a:r>
              <a:rPr lang="en-CA" sz="2200" dirty="0"/>
              <a:t>In this section you will look at ways to simplify expressions that have a radical sign: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F82AEA-0C3F-492F-A45D-9F4D16E876E6}"/>
              </a:ext>
            </a:extLst>
          </p:cNvPr>
          <p:cNvSpPr txBox="1">
            <a:spLocks/>
          </p:cNvSpPr>
          <p:nvPr/>
        </p:nvSpPr>
        <p:spPr bwMode="auto">
          <a:xfrm>
            <a:off x="129417" y="2132856"/>
            <a:ext cx="856895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To simplify these expressions, you convert them into multiples of a perfect squares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B316E3A-41A2-451B-88CD-FCBA0D4248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070256"/>
              </p:ext>
            </p:extLst>
          </p:nvPr>
        </p:nvGraphicFramePr>
        <p:xfrm>
          <a:off x="457200" y="1550995"/>
          <a:ext cx="9239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40" imgH="228600" progId="Equation.DSMT4">
                  <p:embed/>
                </p:oleObj>
              </mc:Choice>
              <mc:Fallback>
                <p:oleObj name="Equation" r:id="rId3" imgW="43164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B316E3A-41A2-451B-88CD-FCBA0D4248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550995"/>
                        <a:ext cx="9239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EFFC2E6-7A5F-4D55-9687-306A8F4D0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259754"/>
              </p:ext>
            </p:extLst>
          </p:nvPr>
        </p:nvGraphicFramePr>
        <p:xfrm>
          <a:off x="2987824" y="1556792"/>
          <a:ext cx="9239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228600" progId="Equation.DSMT4">
                  <p:embed/>
                </p:oleObj>
              </mc:Choice>
              <mc:Fallback>
                <p:oleObj name="Equation" r:id="rId5" imgW="43164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EFFC2E6-7A5F-4D55-9687-306A8F4D00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87824" y="1556792"/>
                        <a:ext cx="9239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75EE016-A299-419D-88F6-E278986D8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150648"/>
              </p:ext>
            </p:extLst>
          </p:nvPr>
        </p:nvGraphicFramePr>
        <p:xfrm>
          <a:off x="5724128" y="1556792"/>
          <a:ext cx="10604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228600" progId="Equation.DSMT4">
                  <p:embed/>
                </p:oleObj>
              </mc:Choice>
              <mc:Fallback>
                <p:oleObj name="Equation" r:id="rId7" imgW="4950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75EE016-A299-419D-88F6-E278986D8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24128" y="1556792"/>
                        <a:ext cx="10604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A798E7-F0CA-40F1-9947-99AFF3945EF3}"/>
              </a:ext>
            </a:extLst>
          </p:cNvPr>
          <p:cNvSpPr txBox="1">
            <a:spLocks/>
          </p:cNvSpPr>
          <p:nvPr/>
        </p:nvSpPr>
        <p:spPr bwMode="auto">
          <a:xfrm>
            <a:off x="117848" y="2852936"/>
            <a:ext cx="856895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Take the time to find the first 20 perfect squares and also the multiples of these perfect squares: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DC95994-E20C-48D6-9FF4-DD96568EBF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779996"/>
              </p:ext>
            </p:extLst>
          </p:nvPr>
        </p:nvGraphicFramePr>
        <p:xfrm>
          <a:off x="250825" y="3501008"/>
          <a:ext cx="760413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1574640" progId="Equation.DSMT4">
                  <p:embed/>
                </p:oleObj>
              </mc:Choice>
              <mc:Fallback>
                <p:oleObj name="Equation" r:id="rId9" imgW="355320" imgH="1574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DC95994-E20C-48D6-9FF4-DD96568EBF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0825" y="3501008"/>
                        <a:ext cx="760413" cy="336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EBF8F6C-079C-449E-9CA8-01856CC51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062298"/>
              </p:ext>
            </p:extLst>
          </p:nvPr>
        </p:nvGraphicFramePr>
        <p:xfrm>
          <a:off x="872752" y="3933056"/>
          <a:ext cx="2714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64880" progId="Equation.DSMT4">
                  <p:embed/>
                </p:oleObj>
              </mc:Choice>
              <mc:Fallback>
                <p:oleObj name="Equation" r:id="rId11" imgW="12672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EBF8F6C-079C-449E-9CA8-01856CC51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72752" y="3933056"/>
                        <a:ext cx="271463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34C9E3B-2B60-44FF-AFCB-A3106189D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116125"/>
              </p:ext>
            </p:extLst>
          </p:nvPr>
        </p:nvGraphicFramePr>
        <p:xfrm>
          <a:off x="872752" y="4287069"/>
          <a:ext cx="244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34C9E3B-2B60-44FF-AFCB-A3106189DC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72752" y="4287069"/>
                        <a:ext cx="2444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A1AD45C-2248-434F-AD2C-5BC0C9012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158545"/>
              </p:ext>
            </p:extLst>
          </p:nvPr>
        </p:nvGraphicFramePr>
        <p:xfrm>
          <a:off x="880219" y="4653136"/>
          <a:ext cx="3794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A1AD45C-2248-434F-AD2C-5BC0C9012F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80219" y="4653136"/>
                        <a:ext cx="379413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F1ACC68-42F2-47BD-95FE-985CAC6001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258581"/>
              </p:ext>
            </p:extLst>
          </p:nvPr>
        </p:nvGraphicFramePr>
        <p:xfrm>
          <a:off x="827584" y="5013176"/>
          <a:ext cx="4333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F1ACC68-42F2-47BD-95FE-985CAC600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27584" y="5013176"/>
                        <a:ext cx="4333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BE45242-18F5-434F-9619-2D99BBA4F8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126679"/>
              </p:ext>
            </p:extLst>
          </p:nvPr>
        </p:nvGraphicFramePr>
        <p:xfrm>
          <a:off x="854820" y="5373688"/>
          <a:ext cx="4048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40" imgH="177480" progId="Equation.DSMT4">
                  <p:embed/>
                </p:oleObj>
              </mc:Choice>
              <mc:Fallback>
                <p:oleObj name="Equation" r:id="rId19" imgW="1904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BE45242-18F5-434F-9619-2D99BBA4F8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54820" y="5373688"/>
                        <a:ext cx="40481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2FA09C4-29F0-4492-AF99-11E61F71AC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608893"/>
              </p:ext>
            </p:extLst>
          </p:nvPr>
        </p:nvGraphicFramePr>
        <p:xfrm>
          <a:off x="827584" y="573405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2FA09C4-29F0-4492-AF99-11E61F71AC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7584" y="5734050"/>
                        <a:ext cx="431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BCC16E8-EB3F-4865-AAFB-8AF9D6A17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577390"/>
              </p:ext>
            </p:extLst>
          </p:nvPr>
        </p:nvGraphicFramePr>
        <p:xfrm>
          <a:off x="827832" y="6094412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177480" progId="Equation.DSMT4">
                  <p:embed/>
                </p:oleObj>
              </mc:Choice>
              <mc:Fallback>
                <p:oleObj name="Equation" r:id="rId23" imgW="2030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BCC16E8-EB3F-4865-AAFB-8AF9D6A17B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27832" y="6094412"/>
                        <a:ext cx="431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A1EB3BF-D04A-4294-AB01-D58EFAEBDE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922365"/>
              </p:ext>
            </p:extLst>
          </p:nvPr>
        </p:nvGraphicFramePr>
        <p:xfrm>
          <a:off x="855663" y="6453336"/>
          <a:ext cx="3778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80" imgH="177480" progId="Equation.DSMT4">
                  <p:embed/>
                </p:oleObj>
              </mc:Choice>
              <mc:Fallback>
                <p:oleObj name="Equation" r:id="rId25" imgW="1774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A1EB3BF-D04A-4294-AB01-D58EFAEBDE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55663" y="6453336"/>
                        <a:ext cx="3778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1920671-E0BC-4F01-BB5B-75A1BE9CE8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421821"/>
              </p:ext>
            </p:extLst>
          </p:nvPr>
        </p:nvGraphicFramePr>
        <p:xfrm>
          <a:off x="1763688" y="3573016"/>
          <a:ext cx="1249363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83920" imgH="1574640" progId="Equation.DSMT4">
                  <p:embed/>
                </p:oleObj>
              </mc:Choice>
              <mc:Fallback>
                <p:oleObj name="Equation" r:id="rId27" imgW="583920" imgH="15746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1920671-E0BC-4F01-BB5B-75A1BE9CE8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763688" y="3573016"/>
                        <a:ext cx="1249363" cy="336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9836403-2AD1-4A7A-90F0-027934EA1F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13507"/>
              </p:ext>
            </p:extLst>
          </p:nvPr>
        </p:nvGraphicFramePr>
        <p:xfrm>
          <a:off x="2847975" y="3962400"/>
          <a:ext cx="244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4120" imgH="177480" progId="Equation.DSMT4">
                  <p:embed/>
                </p:oleObj>
              </mc:Choice>
              <mc:Fallback>
                <p:oleObj name="Equation" r:id="rId29" imgW="1141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9836403-2AD1-4A7A-90F0-027934EA1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847975" y="3962400"/>
                        <a:ext cx="2444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BE22035-315E-4B12-97B7-68850E9CEF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357414"/>
              </p:ext>
            </p:extLst>
          </p:nvPr>
        </p:nvGraphicFramePr>
        <p:xfrm>
          <a:off x="2767344" y="4323556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7480" imgH="177480" progId="Equation.DSMT4">
                  <p:embed/>
                </p:oleObj>
              </mc:Choice>
              <mc:Fallback>
                <p:oleObj name="Equation" r:id="rId31" imgW="1774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BE22035-315E-4B12-97B7-68850E9CE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767344" y="4323556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C71504C-E475-4657-8E53-ABAE1AEAF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979164"/>
              </p:ext>
            </p:extLst>
          </p:nvPr>
        </p:nvGraphicFramePr>
        <p:xfrm>
          <a:off x="2830513" y="4694238"/>
          <a:ext cx="40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0440" imgH="177480" progId="Equation.DSMT4">
                  <p:embed/>
                </p:oleObj>
              </mc:Choice>
              <mc:Fallback>
                <p:oleObj name="Equation" r:id="rId33" imgW="1904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C71504C-E475-4657-8E53-ABAE1AEAFA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830513" y="4694238"/>
                        <a:ext cx="406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A0D8D7C-FA38-4B95-8252-B625CE1FA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941185"/>
              </p:ext>
            </p:extLst>
          </p:nvPr>
        </p:nvGraphicFramePr>
        <p:xfrm>
          <a:off x="2803525" y="5054600"/>
          <a:ext cx="40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0440" imgH="177480" progId="Equation.DSMT4">
                  <p:embed/>
                </p:oleObj>
              </mc:Choice>
              <mc:Fallback>
                <p:oleObj name="Equation" r:id="rId35" imgW="1904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A0D8D7C-FA38-4B95-8252-B625CE1FA2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803525" y="5054600"/>
                        <a:ext cx="406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D315BF5-7D63-4918-BB46-89F88EA511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005954"/>
              </p:ext>
            </p:extLst>
          </p:nvPr>
        </p:nvGraphicFramePr>
        <p:xfrm>
          <a:off x="2805113" y="5414963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040" imgH="177480" progId="Equation.DSMT4">
                  <p:embed/>
                </p:oleObj>
              </mc:Choice>
              <mc:Fallback>
                <p:oleObj name="Equation" r:id="rId37" imgW="2030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D315BF5-7D63-4918-BB46-89F88EA511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2805113" y="5414963"/>
                        <a:ext cx="431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3492441-0C74-40C6-A82E-F24B153258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155694"/>
              </p:ext>
            </p:extLst>
          </p:nvPr>
        </p:nvGraphicFramePr>
        <p:xfrm>
          <a:off x="2803525" y="5775325"/>
          <a:ext cx="4048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0440" imgH="177480" progId="Equation.DSMT4">
                  <p:embed/>
                </p:oleObj>
              </mc:Choice>
              <mc:Fallback>
                <p:oleObj name="Equation" r:id="rId39" imgW="1904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3492441-0C74-40C6-A82E-F24B153258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803525" y="5775325"/>
                        <a:ext cx="404813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F2CA49E-E5C1-48D4-96B4-C0A2569E16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497879"/>
              </p:ext>
            </p:extLst>
          </p:nvPr>
        </p:nvGraphicFramePr>
        <p:xfrm>
          <a:off x="2736850" y="6135688"/>
          <a:ext cx="539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53800" imgH="177480" progId="Equation.DSMT4">
                  <p:embed/>
                </p:oleObj>
              </mc:Choice>
              <mc:Fallback>
                <p:oleObj name="Equation" r:id="rId41" imgW="25380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F2CA49E-E5C1-48D4-96B4-C0A2569E16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2736850" y="6135688"/>
                        <a:ext cx="5397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AFB6FD58-B14E-4709-B8A3-B1AA54D63F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445881"/>
              </p:ext>
            </p:extLst>
          </p:nvPr>
        </p:nvGraphicFramePr>
        <p:xfrm>
          <a:off x="2808114" y="6494463"/>
          <a:ext cx="539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53800" imgH="177480" progId="Equation.DSMT4">
                  <p:embed/>
                </p:oleObj>
              </mc:Choice>
              <mc:Fallback>
                <p:oleObj name="Equation" r:id="rId43" imgW="2538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AFB6FD58-B14E-4709-B8A3-B1AA54D63F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808114" y="6494463"/>
                        <a:ext cx="5397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231DB79-ED3D-4FD8-9CD0-C9516C6D7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211074"/>
              </p:ext>
            </p:extLst>
          </p:nvPr>
        </p:nvGraphicFramePr>
        <p:xfrm>
          <a:off x="3743325" y="3519488"/>
          <a:ext cx="1195388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58720" imgH="1574640" progId="Equation.DSMT4">
                  <p:embed/>
                </p:oleObj>
              </mc:Choice>
              <mc:Fallback>
                <p:oleObj name="Equation" r:id="rId45" imgW="558720" imgH="1574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D231DB79-ED3D-4FD8-9CD0-C9516C6D7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3743325" y="3519488"/>
                        <a:ext cx="1195388" cy="336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5F6B913-F81D-49BC-BF8F-D735F5855B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103985"/>
              </p:ext>
            </p:extLst>
          </p:nvPr>
        </p:nvGraphicFramePr>
        <p:xfrm>
          <a:off x="4696644" y="3933056"/>
          <a:ext cx="3794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7480" imgH="164880" progId="Equation.DSMT4">
                  <p:embed/>
                </p:oleObj>
              </mc:Choice>
              <mc:Fallback>
                <p:oleObj name="Equation" r:id="rId47" imgW="17748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5F6B913-F81D-49BC-BF8F-D735F5855B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4696644" y="3933056"/>
                        <a:ext cx="37941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E9AF1A5-85E4-4A48-AB99-F1A7714FB2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411587"/>
              </p:ext>
            </p:extLst>
          </p:nvPr>
        </p:nvGraphicFramePr>
        <p:xfrm>
          <a:off x="4672013" y="4293096"/>
          <a:ext cx="434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03040" imgH="177480" progId="Equation.DSMT4">
                  <p:embed/>
                </p:oleObj>
              </mc:Choice>
              <mc:Fallback>
                <p:oleObj name="Equation" r:id="rId49" imgW="20304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0E9AF1A5-85E4-4A48-AB99-F1A7714FB2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4672013" y="4293096"/>
                        <a:ext cx="4349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D73F4267-E674-4B8F-A05E-84186F7534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038563"/>
              </p:ext>
            </p:extLst>
          </p:nvPr>
        </p:nvGraphicFramePr>
        <p:xfrm>
          <a:off x="4749800" y="4694238"/>
          <a:ext cx="4333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03040" imgH="177480" progId="Equation.DSMT4">
                  <p:embed/>
                </p:oleObj>
              </mc:Choice>
              <mc:Fallback>
                <p:oleObj name="Equation" r:id="rId51" imgW="2030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D73F4267-E674-4B8F-A05E-84186F7534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4749800" y="4694238"/>
                        <a:ext cx="4333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A709C90-DB47-4C7B-8E10-019154B0DC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295564"/>
              </p:ext>
            </p:extLst>
          </p:nvPr>
        </p:nvGraphicFramePr>
        <p:xfrm>
          <a:off x="4736174" y="5054600"/>
          <a:ext cx="40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90440" imgH="177480" progId="Equation.DSMT4">
                  <p:embed/>
                </p:oleObj>
              </mc:Choice>
              <mc:Fallback>
                <p:oleObj name="Equation" r:id="rId53" imgW="19044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5A709C90-DB47-4C7B-8E10-019154B0DC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4736174" y="5054600"/>
                        <a:ext cx="406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CB16477-7CAA-4BFF-ADDC-73B9A6F513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69208"/>
              </p:ext>
            </p:extLst>
          </p:nvPr>
        </p:nvGraphicFramePr>
        <p:xfrm>
          <a:off x="4683125" y="5414963"/>
          <a:ext cx="539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53800" imgH="177480" progId="Equation.DSMT4">
                  <p:embed/>
                </p:oleObj>
              </mc:Choice>
              <mc:Fallback>
                <p:oleObj name="Equation" r:id="rId55" imgW="25380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CB16477-7CAA-4BFF-ADDC-73B9A6F513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4683125" y="5414963"/>
                        <a:ext cx="5397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1DC01F6A-D502-4415-948A-D446BE9BF4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699689"/>
              </p:ext>
            </p:extLst>
          </p:nvPr>
        </p:nvGraphicFramePr>
        <p:xfrm>
          <a:off x="4725342" y="5775325"/>
          <a:ext cx="5667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66400" imgH="177480" progId="Equation.DSMT4">
                  <p:embed/>
                </p:oleObj>
              </mc:Choice>
              <mc:Fallback>
                <p:oleObj name="Equation" r:id="rId57" imgW="26640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1DC01F6A-D502-4415-948A-D446BE9BF4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4725342" y="5775325"/>
                        <a:ext cx="56673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DA1C68AC-6F62-45CA-A564-5DAD2654E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068239"/>
              </p:ext>
            </p:extLst>
          </p:nvPr>
        </p:nvGraphicFramePr>
        <p:xfrm>
          <a:off x="4788024" y="6135688"/>
          <a:ext cx="539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53800" imgH="177480" progId="Equation.DSMT4">
                  <p:embed/>
                </p:oleObj>
              </mc:Choice>
              <mc:Fallback>
                <p:oleObj name="Equation" r:id="rId59" imgW="25380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DA1C68AC-6F62-45CA-A564-5DAD2654E5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4788024" y="6135688"/>
                        <a:ext cx="5397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6E6AD13A-04BD-4F89-8BA4-DA6477ED1D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76129"/>
              </p:ext>
            </p:extLst>
          </p:nvPr>
        </p:nvGraphicFramePr>
        <p:xfrm>
          <a:off x="4727575" y="6494463"/>
          <a:ext cx="5667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66400" imgH="177480" progId="Equation.DSMT4">
                  <p:embed/>
                </p:oleObj>
              </mc:Choice>
              <mc:Fallback>
                <p:oleObj name="Equation" r:id="rId61" imgW="26640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6E6AD13A-04BD-4F89-8BA4-DA6477ED1D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4727575" y="6494463"/>
                        <a:ext cx="56673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DEC18D15-2BD1-490E-B076-2181196D7F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613510"/>
              </p:ext>
            </p:extLst>
          </p:nvPr>
        </p:nvGraphicFramePr>
        <p:xfrm>
          <a:off x="1331640" y="1556792"/>
          <a:ext cx="11684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545760" imgH="228600" progId="Equation.DSMT4">
                  <p:embed/>
                </p:oleObj>
              </mc:Choice>
              <mc:Fallback>
                <p:oleObj name="Equation" r:id="rId63" imgW="545760" imgH="2286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DEC18D15-2BD1-490E-B076-2181196D7F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1331640" y="1556792"/>
                        <a:ext cx="1168400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>
            <a:extLst>
              <a:ext uri="{FF2B5EF4-FFF2-40B4-BE49-F238E27FC236}">
                <a16:creationId xmlns:a16="http://schemas.microsoft.com/office/drawing/2014/main" id="{D652DB3C-507A-429A-9A22-9B568C1CEF92}"/>
              </a:ext>
            </a:extLst>
          </p:cNvPr>
          <p:cNvSpPr/>
          <p:nvPr/>
        </p:nvSpPr>
        <p:spPr>
          <a:xfrm>
            <a:off x="1331640" y="1484784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95068D3-BD17-4310-BB35-60B1ADC538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200891"/>
              </p:ext>
            </p:extLst>
          </p:nvPr>
        </p:nvGraphicFramePr>
        <p:xfrm>
          <a:off x="1471265" y="1544638"/>
          <a:ext cx="6524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04560" imgH="228600" progId="Equation.DSMT4">
                  <p:embed/>
                </p:oleObj>
              </mc:Choice>
              <mc:Fallback>
                <p:oleObj name="Equation" r:id="rId65" imgW="30456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C95068D3-BD17-4310-BB35-60B1ADC53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1471265" y="1544638"/>
                        <a:ext cx="652463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3EB76C5C-73DC-428A-8373-6030B2C944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810256"/>
              </p:ext>
            </p:extLst>
          </p:nvPr>
        </p:nvGraphicFramePr>
        <p:xfrm>
          <a:off x="3851920" y="1556792"/>
          <a:ext cx="13319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622080" imgH="228600" progId="Equation.DSMT4">
                  <p:embed/>
                </p:oleObj>
              </mc:Choice>
              <mc:Fallback>
                <p:oleObj name="Equation" r:id="rId67" imgW="622080" imgH="22860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3EB76C5C-73DC-428A-8373-6030B2C944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3851920" y="1556792"/>
                        <a:ext cx="1331913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>
            <a:extLst>
              <a:ext uri="{FF2B5EF4-FFF2-40B4-BE49-F238E27FC236}">
                <a16:creationId xmlns:a16="http://schemas.microsoft.com/office/drawing/2014/main" id="{EA9411B3-76CF-425C-84B5-9C0E6605EC00}"/>
              </a:ext>
            </a:extLst>
          </p:cNvPr>
          <p:cNvSpPr/>
          <p:nvPr/>
        </p:nvSpPr>
        <p:spPr>
          <a:xfrm>
            <a:off x="3923928" y="1556792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8B8C36A-F0F0-4971-A314-D47A6B2D2A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672925"/>
              </p:ext>
            </p:extLst>
          </p:nvPr>
        </p:nvGraphicFramePr>
        <p:xfrm>
          <a:off x="3919538" y="1556792"/>
          <a:ext cx="6524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04560" imgH="215640" progId="Equation.DSMT4">
                  <p:embed/>
                </p:oleObj>
              </mc:Choice>
              <mc:Fallback>
                <p:oleObj name="Equation" r:id="rId69" imgW="304560" imgH="2156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8B8C36A-F0F0-4971-A314-D47A6B2D2A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3919538" y="1556792"/>
                        <a:ext cx="652462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FD8754A8-CFA9-4BF7-B20C-2245B86F9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02078"/>
              </p:ext>
            </p:extLst>
          </p:nvPr>
        </p:nvGraphicFramePr>
        <p:xfrm>
          <a:off x="6818313" y="1557338"/>
          <a:ext cx="13033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609480" imgH="228600" progId="Equation.DSMT4">
                  <p:embed/>
                </p:oleObj>
              </mc:Choice>
              <mc:Fallback>
                <p:oleObj name="Equation" r:id="rId71" imgW="609480" imgH="2286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FD8754A8-CFA9-4BF7-B20C-2245B86F9A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6818313" y="1557338"/>
                        <a:ext cx="1303337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>
            <a:extLst>
              <a:ext uri="{FF2B5EF4-FFF2-40B4-BE49-F238E27FC236}">
                <a16:creationId xmlns:a16="http://schemas.microsoft.com/office/drawing/2014/main" id="{CF8D9D3C-C10C-4A82-B994-6BEAE30FF9BF}"/>
              </a:ext>
            </a:extLst>
          </p:cNvPr>
          <p:cNvSpPr/>
          <p:nvPr/>
        </p:nvSpPr>
        <p:spPr>
          <a:xfrm>
            <a:off x="6876256" y="1556792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DF0B697E-FF9B-4A5A-8E1E-43B637C4D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725442"/>
              </p:ext>
            </p:extLst>
          </p:nvPr>
        </p:nvGraphicFramePr>
        <p:xfrm>
          <a:off x="6804248" y="1556792"/>
          <a:ext cx="6794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317160" imgH="215640" progId="Equation.DSMT4">
                  <p:embed/>
                </p:oleObj>
              </mc:Choice>
              <mc:Fallback>
                <p:oleObj name="Equation" r:id="rId73" imgW="317160" imgH="21564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DF0B697E-FF9B-4A5A-8E1E-43B637C4DB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6804248" y="1556792"/>
                        <a:ext cx="6794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067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43" grpId="0" animBg="1"/>
      <p:bldP spid="46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CBA70-F964-4E36-8A03-30ACEC642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9220200" cy="457200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Review: Evaluate each of the following without a calculator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657914-EE42-4376-A287-F6C3F25082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762000"/>
          <a:ext cx="116764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760" imgH="241200" progId="Equation.DSMT4">
                  <p:embed/>
                </p:oleObj>
              </mc:Choice>
              <mc:Fallback>
                <p:oleObj name="Equation" r:id="rId3" imgW="5457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657914-EE42-4376-A287-F6C3F2508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762000"/>
                        <a:ext cx="116764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D865B3F-63F8-4963-8ABE-9D8A444407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325" y="1465262"/>
          <a:ext cx="1412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41200" progId="Equation.DSMT4">
                  <p:embed/>
                </p:oleObj>
              </mc:Choice>
              <mc:Fallback>
                <p:oleObj name="Equation" r:id="rId5" imgW="6602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D865B3F-63F8-4963-8ABE-9D8A444407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7325" y="1465262"/>
                        <a:ext cx="141287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99659D-2986-4467-BA60-526F7E552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" y="2168525"/>
          <a:ext cx="16303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760" imgH="241200" progId="Equation.DSMT4">
                  <p:embed/>
                </p:oleObj>
              </mc:Choice>
              <mc:Fallback>
                <p:oleObj name="Equation" r:id="rId7" imgW="76176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99659D-2986-4467-BA60-526F7E552C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0650" y="2168525"/>
                        <a:ext cx="16303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F3B4DB6-9A96-4364-8957-306E0A27AC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550" y="2871788"/>
          <a:ext cx="1466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241200" progId="Equation.DSMT4">
                  <p:embed/>
                </p:oleObj>
              </mc:Choice>
              <mc:Fallback>
                <p:oleObj name="Equation" r:id="rId9" imgW="68580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F3B4DB6-9A96-4364-8957-306E0A27AC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9550" y="2871788"/>
                        <a:ext cx="14668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8BA6358-2AAC-462D-8E4B-73B75213C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13" y="3575050"/>
          <a:ext cx="13858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241200" progId="Equation.DSMT4">
                  <p:embed/>
                </p:oleObj>
              </mc:Choice>
              <mc:Fallback>
                <p:oleObj name="Equation" r:id="rId11" imgW="64764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8BA6358-2AAC-462D-8E4B-73B75213C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0513" y="3575050"/>
                        <a:ext cx="1385887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CD28A23-AF9A-4F22-AD4E-7486734DC3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4284663"/>
          <a:ext cx="130333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480" imgH="241200" progId="Equation.DSMT4">
                  <p:embed/>
                </p:oleObj>
              </mc:Choice>
              <mc:Fallback>
                <p:oleObj name="Equation" r:id="rId13" imgW="60948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CD28A23-AF9A-4F22-AD4E-7486734DC3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8600" y="4284663"/>
                        <a:ext cx="130333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F016C83-D8FA-4005-A8F4-EE6BF462A8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4994275"/>
          <a:ext cx="15763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41200" progId="Equation.DSMT4">
                  <p:embed/>
                </p:oleObj>
              </mc:Choice>
              <mc:Fallback>
                <p:oleObj name="Equation" r:id="rId15" imgW="73656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F016C83-D8FA-4005-A8F4-EE6BF462A8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2400" y="4994275"/>
                        <a:ext cx="1576387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29BC134-C29D-4B8E-BBD6-2288A45C08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662" y="5638800"/>
          <a:ext cx="165893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74360" imgH="241200" progId="Equation.DSMT4">
                  <p:embed/>
                </p:oleObj>
              </mc:Choice>
              <mc:Fallback>
                <p:oleObj name="Equation" r:id="rId17" imgW="7743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29BC134-C29D-4B8E-BBD6-2288A45C08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3662" y="5638800"/>
                        <a:ext cx="165893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742487E-BD90-4892-A683-CED805AD86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6283325"/>
          <a:ext cx="14414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840" imgH="241200" progId="Equation.DSMT4">
                  <p:embed/>
                </p:oleObj>
              </mc:Choice>
              <mc:Fallback>
                <p:oleObj name="Equation" r:id="rId19" imgW="672840" imgH="241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742487E-BD90-4892-A683-CED805AD86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4800" y="6283325"/>
                        <a:ext cx="144145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773FC92-0F20-482D-AC3E-A1AA93103B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6075" y="-4573588"/>
          <a:ext cx="1685925" cy="11188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320" imgH="5232240" progId="Equation.DSMT4">
                  <p:embed/>
                </p:oleObj>
              </mc:Choice>
              <mc:Fallback>
                <p:oleObj name="Equation" r:id="rId21" imgW="787320" imgH="52322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773FC92-0F20-482D-AC3E-A1AA93103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886075" y="-4573588"/>
                        <a:ext cx="1685925" cy="11188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DAA066C-D0D5-46CE-A37A-7D3209D5C9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1371600"/>
          <a:ext cx="18478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63280" imgH="241200" progId="Equation.DSMT4">
                  <p:embed/>
                </p:oleObj>
              </mc:Choice>
              <mc:Fallback>
                <p:oleObj name="Equation" r:id="rId23" imgW="863280" imgH="241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DAA066C-D0D5-46CE-A37A-7D3209D5C9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895600" y="1371600"/>
                        <a:ext cx="184785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88C39AE-8783-478B-A651-AF90465D51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057400"/>
          <a:ext cx="15494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23600" imgH="241200" progId="Equation.DSMT4">
                  <p:embed/>
                </p:oleObj>
              </mc:Choice>
              <mc:Fallback>
                <p:oleObj name="Equation" r:id="rId25" imgW="723600" imgH="241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88C39AE-8783-478B-A651-AF90465D51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895600" y="2057400"/>
                        <a:ext cx="154940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4B956CC-E59D-4F60-9E3E-4E1568687D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760663"/>
          <a:ext cx="15763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36560" imgH="241200" progId="Equation.DSMT4">
                  <p:embed/>
                </p:oleObj>
              </mc:Choice>
              <mc:Fallback>
                <p:oleObj name="Equation" r:id="rId27" imgW="736560" imgH="241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4B956CC-E59D-4F60-9E3E-4E1568687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895600" y="2760663"/>
                        <a:ext cx="157638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3E3A1D1-1F91-4366-95BB-D701641CD3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463925"/>
          <a:ext cx="13589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34680" imgH="241200" progId="Equation.DSMT4">
                  <p:embed/>
                </p:oleObj>
              </mc:Choice>
              <mc:Fallback>
                <p:oleObj name="Equation" r:id="rId29" imgW="634680" imgH="241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3E3A1D1-1F91-4366-95BB-D701641CD3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971800" y="3463925"/>
                        <a:ext cx="135890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CEE5128-31E4-4FF1-A5E1-F608C5024D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167188"/>
          <a:ext cx="1466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85800" imgH="241200" progId="Equation.DSMT4">
                  <p:embed/>
                </p:oleObj>
              </mc:Choice>
              <mc:Fallback>
                <p:oleObj name="Equation" r:id="rId31" imgW="685800" imgH="2412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CEE5128-31E4-4FF1-A5E1-F608C5024D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895600" y="4167188"/>
                        <a:ext cx="14668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76F1A23-8383-45C8-814B-ECC1D3290E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894262"/>
          <a:ext cx="14398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72840" imgH="241200" progId="Equation.DSMT4">
                  <p:embed/>
                </p:oleObj>
              </mc:Choice>
              <mc:Fallback>
                <p:oleObj name="Equation" r:id="rId33" imgW="67284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76F1A23-8383-45C8-814B-ECC1D3290E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971800" y="4894262"/>
                        <a:ext cx="14398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25D882C-E344-495D-B958-C27274E47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95613" y="5580063"/>
          <a:ext cx="15763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560" imgH="241200" progId="Equation.DSMT4">
                  <p:embed/>
                </p:oleObj>
              </mc:Choice>
              <mc:Fallback>
                <p:oleObj name="Equation" r:id="rId35" imgW="73656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25D882C-E344-495D-B958-C27274E470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995613" y="5580063"/>
                        <a:ext cx="157638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4E946FB-A878-4B88-8C9F-9FD702FD0F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7688" y="6265863"/>
          <a:ext cx="133191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22080" imgH="241200" progId="Equation.DSMT4">
                  <p:embed/>
                </p:oleObj>
              </mc:Choice>
              <mc:Fallback>
                <p:oleObj name="Equation" r:id="rId37" imgW="622080" imgH="241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4E946FB-A878-4B88-8C9F-9FD702FD0F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3087688" y="6265863"/>
                        <a:ext cx="1331912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F867E5D-C0AA-4D48-A27A-6DA55E72E5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1981200"/>
          <a:ext cx="6794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17160" imgH="228600" progId="Equation.DSMT4">
                  <p:embed/>
                </p:oleObj>
              </mc:Choice>
              <mc:Fallback>
                <p:oleObj name="Equation" r:id="rId39" imgW="31716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F867E5D-C0AA-4D48-A27A-6DA55E72E5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7543800" y="1981200"/>
                        <a:ext cx="6794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F80EDD5-C19A-4793-BD2B-3FEF42E7A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1981200"/>
          <a:ext cx="650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04560" imgH="228600" progId="Equation.DSMT4">
                  <p:embed/>
                </p:oleObj>
              </mc:Choice>
              <mc:Fallback>
                <p:oleObj name="Equation" r:id="rId41" imgW="30456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F80EDD5-C19A-4793-BD2B-3FEF42E7A3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629400" y="1981200"/>
                        <a:ext cx="6508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3F6AE197-1DAB-43E3-8B01-87D9A359A7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2667000"/>
          <a:ext cx="6508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04560" imgH="215640" progId="Equation.DSMT4">
                  <p:embed/>
                </p:oleObj>
              </mc:Choice>
              <mc:Fallback>
                <p:oleObj name="Equation" r:id="rId43" imgW="304560" imgH="215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F6AE197-1DAB-43E3-8B01-87D9A359A7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7543800" y="2667000"/>
                        <a:ext cx="65087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4642E38-92FB-4A7A-B42B-1A732946E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3352800"/>
          <a:ext cx="7858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280" imgH="215640" progId="Equation.DSMT4">
                  <p:embed/>
                </p:oleObj>
              </mc:Choice>
              <mc:Fallback>
                <p:oleObj name="Equation" r:id="rId45" imgW="368280" imgH="2156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4642E38-92FB-4A7A-B42B-1A732946E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467600" y="3352800"/>
                        <a:ext cx="785813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0ADDD2B-D253-48D1-99E3-79167294D4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2667000"/>
          <a:ext cx="6238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91960" imgH="228600" progId="Equation.DSMT4">
                  <p:embed/>
                </p:oleObj>
              </mc:Choice>
              <mc:Fallback>
                <p:oleObj name="Equation" r:id="rId47" imgW="29196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0ADDD2B-D253-48D1-99E3-79167294D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629400" y="2667000"/>
                        <a:ext cx="6238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C6E4200-03F7-44F1-95E3-8A6178313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3352800"/>
          <a:ext cx="6778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17160" imgH="215640" progId="Equation.DSMT4">
                  <p:embed/>
                </p:oleObj>
              </mc:Choice>
              <mc:Fallback>
                <p:oleObj name="Equation" r:id="rId49" imgW="317160" imgH="215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C6E4200-03F7-44F1-95E3-8A6178313B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6629400" y="3352800"/>
                        <a:ext cx="677863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A5CD8D5-57A8-4B0F-8668-66FDBF0A9A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4114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04560" imgH="228600" progId="Equation.DSMT4">
                  <p:embed/>
                </p:oleObj>
              </mc:Choice>
              <mc:Fallback>
                <p:oleObj name="Equation" r:id="rId51" imgW="30456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A5CD8D5-57A8-4B0F-8668-66FDBF0A9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629400" y="4114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D164ED6-64D7-40B7-8C43-90E3451D93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0363" y="703262"/>
          <a:ext cx="16859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787320" imgH="241200" progId="Equation.DSMT4">
                  <p:embed/>
                </p:oleObj>
              </mc:Choice>
              <mc:Fallback>
                <p:oleObj name="Equation" r:id="rId53" imgW="78732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D164ED6-64D7-40B7-8C43-90E3451D93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2900363" y="703262"/>
                        <a:ext cx="168592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E5A56B5-5863-4B1B-9C1A-BC08D50590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4114800"/>
          <a:ext cx="6492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04560" imgH="215640" progId="Equation.DSMT4">
                  <p:embed/>
                </p:oleObj>
              </mc:Choice>
              <mc:Fallback>
                <p:oleObj name="Equation" r:id="rId55" imgW="304560" imgH="2156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E5A56B5-5863-4B1B-9C1A-BC08D50590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7543800" y="4114800"/>
                        <a:ext cx="649288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81AFCAE-48E7-4FC5-ACB2-405F97B13C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4876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04560" imgH="228600" progId="Equation.DSMT4">
                  <p:embed/>
                </p:oleObj>
              </mc:Choice>
              <mc:Fallback>
                <p:oleObj name="Equation" r:id="rId57" imgW="30456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81AFCAE-48E7-4FC5-ACB2-405F97B13C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6629400" y="4876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3D5884B-9786-4E63-8CE8-DFA93E8E57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4876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04560" imgH="228600" progId="Equation.DSMT4">
                  <p:embed/>
                </p:oleObj>
              </mc:Choice>
              <mc:Fallback>
                <p:oleObj name="Equation" r:id="rId59" imgW="30456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83D5884B-9786-4E63-8CE8-DFA93E8E57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7543800" y="4876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0E746F1-87BB-4688-A652-47C49688FC3F}"/>
              </a:ext>
            </a:extLst>
          </p:cNvPr>
          <p:cNvSpPr txBox="1"/>
          <p:nvPr/>
        </p:nvSpPr>
        <p:spPr>
          <a:xfrm>
            <a:off x="6553200" y="1371600"/>
            <a:ext cx="1633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>
                <a:solidFill>
                  <a:srgbClr val="FF0000"/>
                </a:solidFill>
              </a:rPr>
              <a:t>Answers:</a:t>
            </a:r>
          </a:p>
        </p:txBody>
      </p:sp>
    </p:spTree>
    <p:extLst>
      <p:ext uri="{BB962C8B-B14F-4D97-AF65-F5344CB8AC3E}">
        <p14:creationId xmlns:p14="http://schemas.microsoft.com/office/powerpoint/2010/main" val="2066591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F61ED-98F9-403E-AD13-395F46C93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84" y="44624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II) Properties of Square roots: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207A3-0BC6-4123-AF2C-68FD9E7CA34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678706"/>
            <a:ext cx="7934325" cy="1872208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You can never square root a negative number</a:t>
            </a:r>
          </a:p>
          <a:p>
            <a:pPr eaLnBrk="1" hangingPunct="1">
              <a:buFont typeface="Wingdings 2" panose="05020102010507070707" pitchFamily="18" charset="2"/>
              <a:buNone/>
            </a:pPr>
            <a:br>
              <a:rPr lang="en-CA" altLang="en-US" sz="1500" dirty="0"/>
            </a:br>
            <a:endParaRPr lang="en-CA" altLang="en-US" sz="1500" dirty="0"/>
          </a:p>
          <a:p>
            <a:pPr eaLnBrk="1" hangingPunct="1"/>
            <a:r>
              <a:rPr lang="en-CA" altLang="en-US" sz="2200" dirty="0"/>
              <a:t>The product of two identical square roots will cancel out the root sign</a:t>
            </a:r>
          </a:p>
          <a:p>
            <a:pPr eaLnBrk="1" hangingPunct="1"/>
            <a:endParaRPr lang="en-CA" altLang="en-US" sz="2200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1746A02-886C-4CF1-81E3-DDF70DA03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354518"/>
              </p:ext>
            </p:extLst>
          </p:nvPr>
        </p:nvGraphicFramePr>
        <p:xfrm>
          <a:off x="1259632" y="1110754"/>
          <a:ext cx="1112412" cy="488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700" imgH="228600" progId="Equation.DSMT4">
                  <p:embed/>
                </p:oleObj>
              </mc:Choice>
              <mc:Fallback>
                <p:oleObj name="Equation" r:id="rId3" imgW="520700" imgH="2286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C1746A02-886C-4CF1-81E3-DDF70DA03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110754"/>
                        <a:ext cx="1112412" cy="4880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DA196E1-44C7-4979-84FC-0298EE3714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595830"/>
              </p:ext>
            </p:extLst>
          </p:nvPr>
        </p:nvGraphicFramePr>
        <p:xfrm>
          <a:off x="2376853" y="1161373"/>
          <a:ext cx="1410209" cy="434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203112" progId="Equation.DSMT4">
                  <p:embed/>
                </p:oleObj>
              </mc:Choice>
              <mc:Fallback>
                <p:oleObj name="Equation" r:id="rId5" imgW="660113" imgH="203112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EDA196E1-44C7-4979-84FC-0298EE3714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853" y="1161373"/>
                        <a:ext cx="1410209" cy="434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D07CCDA-8504-4CCF-9E18-8C036B062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813070"/>
              </p:ext>
            </p:extLst>
          </p:nvPr>
        </p:nvGraphicFramePr>
        <p:xfrm>
          <a:off x="4023469" y="1136154"/>
          <a:ext cx="1112411" cy="488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700" imgH="228600" progId="Equation.DSMT4">
                  <p:embed/>
                </p:oleObj>
              </mc:Choice>
              <mc:Fallback>
                <p:oleObj name="Equation" r:id="rId7" imgW="520700" imgH="2286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D07CCDA-8504-4CCF-9E18-8C036B062A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469" y="1136154"/>
                        <a:ext cx="1112411" cy="4880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28768109-9779-4364-8A8E-375BA2EEF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226100"/>
              </p:ext>
            </p:extLst>
          </p:nvPr>
        </p:nvGraphicFramePr>
        <p:xfrm>
          <a:off x="5237546" y="1254100"/>
          <a:ext cx="1410209" cy="434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113" imgH="203112" progId="Equation.DSMT4">
                  <p:embed/>
                </p:oleObj>
              </mc:Choice>
              <mc:Fallback>
                <p:oleObj name="Equation" r:id="rId9" imgW="660113" imgH="203112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28768109-9779-4364-8A8E-375BA2EEF1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546" y="1254100"/>
                        <a:ext cx="1410209" cy="434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277C9E5A-E1EB-4E49-AF1A-3ACC6384A7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903499"/>
              </p:ext>
            </p:extLst>
          </p:nvPr>
        </p:nvGraphicFramePr>
        <p:xfrm>
          <a:off x="489793" y="2348880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228600" progId="Equation.DSMT4">
                  <p:embed/>
                </p:oleObj>
              </mc:Choice>
              <mc:Fallback>
                <p:oleObj name="Equation" r:id="rId10" imgW="685800" imgH="228600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277C9E5A-E1EB-4E49-AF1A-3ACC6384A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93" y="2348880"/>
                        <a:ext cx="148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9FA26306-1EE4-4FBD-B640-4C859C601D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56903"/>
              </p:ext>
            </p:extLst>
          </p:nvPr>
        </p:nvGraphicFramePr>
        <p:xfrm>
          <a:off x="1989981" y="2348880"/>
          <a:ext cx="963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228501" progId="Equation.DSMT4">
                  <p:embed/>
                </p:oleObj>
              </mc:Choice>
              <mc:Fallback>
                <p:oleObj name="Equation" r:id="rId12" imgW="444307" imgH="228501" progId="Equation.DSMT4">
                  <p:embed/>
                  <p:pic>
                    <p:nvPicPr>
                      <p:cNvPr id="15" name="Object 10">
                        <a:extLst>
                          <a:ext uri="{FF2B5EF4-FFF2-40B4-BE49-F238E27FC236}">
                            <a16:creationId xmlns:a16="http://schemas.microsoft.com/office/drawing/2014/main" id="{9FA26306-1EE4-4FBD-B640-4C859C601D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981" y="2348880"/>
                        <a:ext cx="9636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8A1B9FA4-5D3F-4CE8-9B57-25A726482A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582308"/>
              </p:ext>
            </p:extLst>
          </p:nvPr>
        </p:nvGraphicFramePr>
        <p:xfrm>
          <a:off x="2999631" y="2402855"/>
          <a:ext cx="2762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5" imgH="177415" progId="Equation.DSMT4">
                  <p:embed/>
                </p:oleObj>
              </mc:Choice>
              <mc:Fallback>
                <p:oleObj name="Equation" r:id="rId14" imgW="126725" imgH="177415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8A1B9FA4-5D3F-4CE8-9B57-25A726482A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31" y="2402855"/>
                        <a:ext cx="2762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651E00A2-A990-4B81-BB1E-720FAA784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993468"/>
              </p:ext>
            </p:extLst>
          </p:nvPr>
        </p:nvGraphicFramePr>
        <p:xfrm>
          <a:off x="516781" y="2996580"/>
          <a:ext cx="14303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400" imgH="228600" progId="Equation.DSMT4">
                  <p:embed/>
                </p:oleObj>
              </mc:Choice>
              <mc:Fallback>
                <p:oleObj name="Equation" r:id="rId16" imgW="660400" imgH="22860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651E00A2-A990-4B81-BB1E-720FAA7846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81" y="2996580"/>
                        <a:ext cx="143033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4C81AD97-960C-431F-87DA-B091CACD43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523873"/>
              </p:ext>
            </p:extLst>
          </p:nvPr>
        </p:nvGraphicFramePr>
        <p:xfrm>
          <a:off x="2002681" y="2996580"/>
          <a:ext cx="9366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13" imgH="228501" progId="Equation.DSMT4">
                  <p:embed/>
                </p:oleObj>
              </mc:Choice>
              <mc:Fallback>
                <p:oleObj name="Equation" r:id="rId18" imgW="431613" imgH="228501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4C81AD97-960C-431F-87DA-B091CACD43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681" y="2996580"/>
                        <a:ext cx="9366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14B13924-41D5-4E60-A055-FFD07FFAD9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462787"/>
              </p:ext>
            </p:extLst>
          </p:nvPr>
        </p:nvGraphicFramePr>
        <p:xfrm>
          <a:off x="2990106" y="3050555"/>
          <a:ext cx="24923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14B13924-41D5-4E60-A055-FFD07FFAD9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106" y="3050555"/>
                        <a:ext cx="249237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8ECF2EE5-C1E3-409F-9628-9152F30A4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598961"/>
              </p:ext>
            </p:extLst>
          </p:nvPr>
        </p:nvGraphicFramePr>
        <p:xfrm>
          <a:off x="4276390" y="2478906"/>
          <a:ext cx="23637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91880" imgH="228600" progId="Equation.DSMT4">
                  <p:embed/>
                </p:oleObj>
              </mc:Choice>
              <mc:Fallback>
                <p:oleObj name="Equation" r:id="rId22" imgW="1091880" imgH="22860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8ECF2EE5-C1E3-409F-9628-9152F30A4B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390" y="2478906"/>
                        <a:ext cx="23637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335C700D-D5FC-4B65-BE29-2357F4AB69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483227"/>
              </p:ext>
            </p:extLst>
          </p:nvPr>
        </p:nvGraphicFramePr>
        <p:xfrm>
          <a:off x="6652654" y="2622922"/>
          <a:ext cx="525462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200" imgH="139680" progId="Equation.DSMT4">
                  <p:embed/>
                </p:oleObj>
              </mc:Choice>
              <mc:Fallback>
                <p:oleObj name="Equation" r:id="rId24" imgW="241200" imgH="139680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335C700D-D5FC-4B65-BE29-2357F4AB69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2654" y="2622922"/>
                        <a:ext cx="525462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A93BFCF8-AFE7-455D-BE22-EDC19919E7A0}"/>
              </a:ext>
            </a:extLst>
          </p:cNvPr>
          <p:cNvSpPr/>
          <p:nvPr/>
        </p:nvSpPr>
        <p:spPr>
          <a:xfrm>
            <a:off x="4132374" y="2334890"/>
            <a:ext cx="3240360" cy="72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5D84D64-F028-4DF1-ACD5-9052236878B7}"/>
              </a:ext>
            </a:extLst>
          </p:cNvPr>
          <p:cNvSpPr txBox="1">
            <a:spLocks/>
          </p:cNvSpPr>
          <p:nvPr/>
        </p:nvSpPr>
        <p:spPr bwMode="auto">
          <a:xfrm>
            <a:off x="179512" y="3501008"/>
            <a:ext cx="835292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altLang="en-US" sz="2200" dirty="0"/>
              <a:t>The square root of a number is equal to having an exponent of 0.5 or ½ </a:t>
            </a:r>
          </a:p>
          <a:p>
            <a:pPr eaLnBrk="1" hangingPunct="1"/>
            <a:endParaRPr lang="en-CA" altLang="en-US" sz="2200" dirty="0"/>
          </a:p>
        </p:txBody>
      </p:sp>
      <p:graphicFrame>
        <p:nvGraphicFramePr>
          <p:cNvPr id="23" name="Object 9">
            <a:extLst>
              <a:ext uri="{FF2B5EF4-FFF2-40B4-BE49-F238E27FC236}">
                <a16:creationId xmlns:a16="http://schemas.microsoft.com/office/drawing/2014/main" id="{2DFF5BC7-1E35-4023-B11D-D78979FB19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73937"/>
              </p:ext>
            </p:extLst>
          </p:nvPr>
        </p:nvGraphicFramePr>
        <p:xfrm>
          <a:off x="629816" y="4314230"/>
          <a:ext cx="16795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74360" imgH="228600" progId="Equation.DSMT4">
                  <p:embed/>
                </p:oleObj>
              </mc:Choice>
              <mc:Fallback>
                <p:oleObj name="Equation" r:id="rId26" imgW="774360" imgH="228600" progId="Equation.DSMT4">
                  <p:embed/>
                  <p:pic>
                    <p:nvPicPr>
                      <p:cNvPr id="23" name="Object 9">
                        <a:extLst>
                          <a:ext uri="{FF2B5EF4-FFF2-40B4-BE49-F238E27FC236}">
                            <a16:creationId xmlns:a16="http://schemas.microsoft.com/office/drawing/2014/main" id="{2DFF5BC7-1E35-4023-B11D-D78979FB19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816" y="4314230"/>
                        <a:ext cx="16795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>
            <a:extLst>
              <a:ext uri="{FF2B5EF4-FFF2-40B4-BE49-F238E27FC236}">
                <a16:creationId xmlns:a16="http://schemas.microsoft.com/office/drawing/2014/main" id="{003C7001-CAA7-4F1B-BDF1-485C53589B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302049"/>
              </p:ext>
            </p:extLst>
          </p:nvPr>
        </p:nvGraphicFramePr>
        <p:xfrm>
          <a:off x="2627784" y="4150445"/>
          <a:ext cx="231298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66680" imgH="304560" progId="Equation.DSMT4">
                  <p:embed/>
                </p:oleObj>
              </mc:Choice>
              <mc:Fallback>
                <p:oleObj name="Equation" r:id="rId28" imgW="1066680" imgH="304560" progId="Equation.DSMT4">
                  <p:embed/>
                  <p:pic>
                    <p:nvPicPr>
                      <p:cNvPr id="24" name="Object 9">
                        <a:extLst>
                          <a:ext uri="{FF2B5EF4-FFF2-40B4-BE49-F238E27FC236}">
                            <a16:creationId xmlns:a16="http://schemas.microsoft.com/office/drawing/2014/main" id="{003C7001-CAA7-4F1B-BDF1-485C53589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150445"/>
                        <a:ext cx="2312987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">
            <a:extLst>
              <a:ext uri="{FF2B5EF4-FFF2-40B4-BE49-F238E27FC236}">
                <a16:creationId xmlns:a16="http://schemas.microsoft.com/office/drawing/2014/main" id="{C752D583-C00C-4C94-9813-F229578865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489933"/>
              </p:ext>
            </p:extLst>
          </p:nvPr>
        </p:nvGraphicFramePr>
        <p:xfrm>
          <a:off x="4973687" y="4340548"/>
          <a:ext cx="6064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79360" imgH="203040" progId="Equation.DSMT4">
                  <p:embed/>
                </p:oleObj>
              </mc:Choice>
              <mc:Fallback>
                <p:oleObj name="Equation" r:id="rId30" imgW="279360" imgH="203040" progId="Equation.DSMT4">
                  <p:embed/>
                  <p:pic>
                    <p:nvPicPr>
                      <p:cNvPr id="25" name="Object 9">
                        <a:extLst>
                          <a:ext uri="{FF2B5EF4-FFF2-40B4-BE49-F238E27FC236}">
                            <a16:creationId xmlns:a16="http://schemas.microsoft.com/office/drawing/2014/main" id="{C752D583-C00C-4C94-9813-F229578865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87" y="4340548"/>
                        <a:ext cx="6064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73117171-6C2E-4E96-85C2-37BE9FD975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75657"/>
              </p:ext>
            </p:extLst>
          </p:nvPr>
        </p:nvGraphicFramePr>
        <p:xfrm>
          <a:off x="6372200" y="4196532"/>
          <a:ext cx="115411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0" imgH="317160" progId="Equation.DSMT4">
                  <p:embed/>
                </p:oleObj>
              </mc:Choice>
              <mc:Fallback>
                <p:oleObj name="Equation" r:id="rId32" imgW="533160" imgH="317160" progId="Equation.DSMT4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73117171-6C2E-4E96-85C2-37BE9FD97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196532"/>
                        <a:ext cx="1154113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9125168D-3EEB-4739-ABCB-1F42521F031C}"/>
              </a:ext>
            </a:extLst>
          </p:cNvPr>
          <p:cNvSpPr/>
          <p:nvPr/>
        </p:nvSpPr>
        <p:spPr>
          <a:xfrm>
            <a:off x="6228184" y="4077072"/>
            <a:ext cx="1584176" cy="9361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5033D44-0FB5-48DB-B473-2ECBEB2F082B}"/>
              </a:ext>
            </a:extLst>
          </p:cNvPr>
          <p:cNvSpPr txBox="1">
            <a:spLocks/>
          </p:cNvSpPr>
          <p:nvPr/>
        </p:nvSpPr>
        <p:spPr bwMode="auto">
          <a:xfrm>
            <a:off x="179512" y="5013176"/>
            <a:ext cx="835292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altLang="en-US" sz="2200" dirty="0"/>
              <a:t>Every two terms inside a radical will come out to become one</a:t>
            </a:r>
          </a:p>
          <a:p>
            <a:pPr eaLnBrk="1" hangingPunct="1"/>
            <a:endParaRPr lang="en-CA" altLang="en-US" sz="2200" dirty="0"/>
          </a:p>
        </p:txBody>
      </p:sp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A4D5373D-ADC7-4642-9CDC-AAEEEB09AF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332138"/>
              </p:ext>
            </p:extLst>
          </p:nvPr>
        </p:nvGraphicFramePr>
        <p:xfrm>
          <a:off x="179512" y="5445224"/>
          <a:ext cx="126682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920" imgH="241200" progId="Equation.DSMT4">
                  <p:embed/>
                </p:oleObj>
              </mc:Choice>
              <mc:Fallback>
                <p:oleObj name="Equation" r:id="rId34" imgW="583920" imgH="241200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A4D5373D-ADC7-4642-9CDC-AAEEEB09AF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5445224"/>
                        <a:ext cx="126682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>
            <a:extLst>
              <a:ext uri="{FF2B5EF4-FFF2-40B4-BE49-F238E27FC236}">
                <a16:creationId xmlns:a16="http://schemas.microsoft.com/office/drawing/2014/main" id="{AA3FFE7D-86C8-4767-AFF0-630B5566AE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672614"/>
              </p:ext>
            </p:extLst>
          </p:nvPr>
        </p:nvGraphicFramePr>
        <p:xfrm>
          <a:off x="179512" y="6093296"/>
          <a:ext cx="170815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87320" imgH="241200" progId="Equation.DSMT4">
                  <p:embed/>
                </p:oleObj>
              </mc:Choice>
              <mc:Fallback>
                <p:oleObj name="Equation" r:id="rId36" imgW="787320" imgH="241200" progId="Equation.DSMT4">
                  <p:embed/>
                  <p:pic>
                    <p:nvPicPr>
                      <p:cNvPr id="31" name="Object 9">
                        <a:extLst>
                          <a:ext uri="{FF2B5EF4-FFF2-40B4-BE49-F238E27FC236}">
                            <a16:creationId xmlns:a16="http://schemas.microsoft.com/office/drawing/2014/main" id="{AA3FFE7D-86C8-4767-AFF0-630B5566AE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6093296"/>
                        <a:ext cx="170815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>
            <a:extLst>
              <a:ext uri="{FF2B5EF4-FFF2-40B4-BE49-F238E27FC236}">
                <a16:creationId xmlns:a16="http://schemas.microsoft.com/office/drawing/2014/main" id="{CF1E4B5A-DE2F-43BD-A636-3FC34D6AC2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631219"/>
              </p:ext>
            </p:extLst>
          </p:nvPr>
        </p:nvGraphicFramePr>
        <p:xfrm>
          <a:off x="2339752" y="5373216"/>
          <a:ext cx="12398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71320" imgH="241200" progId="Equation.DSMT4">
                  <p:embed/>
                </p:oleObj>
              </mc:Choice>
              <mc:Fallback>
                <p:oleObj name="Equation" r:id="rId38" imgW="571320" imgH="241200" progId="Equation.DSMT4">
                  <p:embed/>
                  <p:pic>
                    <p:nvPicPr>
                      <p:cNvPr id="32" name="Object 9">
                        <a:extLst>
                          <a:ext uri="{FF2B5EF4-FFF2-40B4-BE49-F238E27FC236}">
                            <a16:creationId xmlns:a16="http://schemas.microsoft.com/office/drawing/2014/main" id="{CF1E4B5A-DE2F-43BD-A636-3FC34D6AC2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373216"/>
                        <a:ext cx="1239838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>
            <a:extLst>
              <a:ext uri="{FF2B5EF4-FFF2-40B4-BE49-F238E27FC236}">
                <a16:creationId xmlns:a16="http://schemas.microsoft.com/office/drawing/2014/main" id="{9EBA5B29-2E5D-4E52-8B06-496C5D2CF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980112"/>
              </p:ext>
            </p:extLst>
          </p:nvPr>
        </p:nvGraphicFramePr>
        <p:xfrm>
          <a:off x="2195736" y="6093296"/>
          <a:ext cx="17081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320" imgH="241200" progId="Equation.DSMT4">
                  <p:embed/>
                </p:oleObj>
              </mc:Choice>
              <mc:Fallback>
                <p:oleObj name="Equation" r:id="rId40" imgW="787320" imgH="241200" progId="Equation.DSMT4">
                  <p:embed/>
                  <p:pic>
                    <p:nvPicPr>
                      <p:cNvPr id="33" name="Object 9">
                        <a:extLst>
                          <a:ext uri="{FF2B5EF4-FFF2-40B4-BE49-F238E27FC236}">
                            <a16:creationId xmlns:a16="http://schemas.microsoft.com/office/drawing/2014/main" id="{9EBA5B29-2E5D-4E52-8B06-496C5D2CF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6093296"/>
                        <a:ext cx="17081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5">
            <a:extLst>
              <a:ext uri="{FF2B5EF4-FFF2-40B4-BE49-F238E27FC236}">
                <a16:creationId xmlns:a16="http://schemas.microsoft.com/office/drawing/2014/main" id="{8DBF8931-061E-4978-BCE9-E412BEEB40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812852"/>
              </p:ext>
            </p:extLst>
          </p:nvPr>
        </p:nvGraphicFramePr>
        <p:xfrm>
          <a:off x="4932040" y="5589240"/>
          <a:ext cx="288448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33440" imgH="253800" progId="Equation.DSMT4">
                  <p:embed/>
                </p:oleObj>
              </mc:Choice>
              <mc:Fallback>
                <p:oleObj name="Equation" r:id="rId42" imgW="1333440" imgH="253800" progId="Equation.DSMT4">
                  <p:embed/>
                  <p:pic>
                    <p:nvPicPr>
                      <p:cNvPr id="34" name="Object 15">
                        <a:extLst>
                          <a:ext uri="{FF2B5EF4-FFF2-40B4-BE49-F238E27FC236}">
                            <a16:creationId xmlns:a16="http://schemas.microsoft.com/office/drawing/2014/main" id="{8DBF8931-061E-4978-BCE9-E412BEEB40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5589240"/>
                        <a:ext cx="288448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5">
            <a:extLst>
              <a:ext uri="{FF2B5EF4-FFF2-40B4-BE49-F238E27FC236}">
                <a16:creationId xmlns:a16="http://schemas.microsoft.com/office/drawing/2014/main" id="{07723D24-3D67-47E7-A04A-CDA8D52A06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15720"/>
              </p:ext>
            </p:extLst>
          </p:nvPr>
        </p:nvGraphicFramePr>
        <p:xfrm>
          <a:off x="4499992" y="6165304"/>
          <a:ext cx="34623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600200" imgH="253800" progId="Equation.DSMT4">
                  <p:embed/>
                </p:oleObj>
              </mc:Choice>
              <mc:Fallback>
                <p:oleObj name="Equation" r:id="rId44" imgW="1600200" imgH="253800" progId="Equation.DSMT4">
                  <p:embed/>
                  <p:pic>
                    <p:nvPicPr>
                      <p:cNvPr id="35" name="Object 15">
                        <a:extLst>
                          <a:ext uri="{FF2B5EF4-FFF2-40B4-BE49-F238E27FC236}">
                            <a16:creationId xmlns:a16="http://schemas.microsoft.com/office/drawing/2014/main" id="{07723D24-3D67-47E7-A04A-CDA8D52A06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6165304"/>
                        <a:ext cx="34623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B5D977F6-D7F7-4533-A7DE-83DD4C131D59}"/>
              </a:ext>
            </a:extLst>
          </p:cNvPr>
          <p:cNvSpPr/>
          <p:nvPr/>
        </p:nvSpPr>
        <p:spPr>
          <a:xfrm>
            <a:off x="4355976" y="5517232"/>
            <a:ext cx="3744416" cy="12241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17C8-0924-46AC-B838-9E832F490A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7467600" cy="6046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Simplify each of the following radicals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0BF0C98-71B5-4F7F-9B88-3D5EC9F72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334509"/>
              </p:ext>
            </p:extLst>
          </p:nvPr>
        </p:nvGraphicFramePr>
        <p:xfrm>
          <a:off x="323528" y="692696"/>
          <a:ext cx="4392488" cy="558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160" imgH="241200" progId="Equation.DSMT4">
                  <p:embed/>
                </p:oleObj>
              </mc:Choice>
              <mc:Fallback>
                <p:oleObj name="Equation" r:id="rId3" imgW="18921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0BF0C98-71B5-4F7F-9B88-3D5EC9F72D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692696"/>
                        <a:ext cx="4392488" cy="558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0621D4E-65A1-430E-8E15-2E975E8FF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55225"/>
              </p:ext>
            </p:extLst>
          </p:nvPr>
        </p:nvGraphicFramePr>
        <p:xfrm>
          <a:off x="6228184" y="620688"/>
          <a:ext cx="274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800" imgH="241200" progId="Equation.DSMT4">
                  <p:embed/>
                </p:oleObj>
              </mc:Choice>
              <mc:Fallback>
                <p:oleObj name="Equation" r:id="rId5" imgW="11808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0621D4E-65A1-430E-8E15-2E975E8FF4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28184" y="620688"/>
                        <a:ext cx="27432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DEF0413-52F9-4230-95BB-A0C8D787D1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470199"/>
              </p:ext>
            </p:extLst>
          </p:nvPr>
        </p:nvGraphicFramePr>
        <p:xfrm>
          <a:off x="179512" y="2133600"/>
          <a:ext cx="51879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34880" imgH="241200" progId="Equation.DSMT4">
                  <p:embed/>
                </p:oleObj>
              </mc:Choice>
              <mc:Fallback>
                <p:oleObj name="Equation" r:id="rId7" imgW="223488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DEF0413-52F9-4230-95BB-A0C8D787D1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9512" y="2133600"/>
                        <a:ext cx="5187950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37C3F9E-1915-4F6E-A45E-2D4CFDCB01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631520"/>
              </p:ext>
            </p:extLst>
          </p:nvPr>
        </p:nvGraphicFramePr>
        <p:xfrm>
          <a:off x="6325046" y="2078112"/>
          <a:ext cx="27114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241200" progId="Equation.DSMT4">
                  <p:embed/>
                </p:oleObj>
              </mc:Choice>
              <mc:Fallback>
                <p:oleObj name="Equation" r:id="rId9" imgW="116820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37C3F9E-1915-4F6E-A45E-2D4CFDCB01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25046" y="2078112"/>
                        <a:ext cx="271145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872A510-61DF-4655-AD9A-83DF5AA63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591013"/>
              </p:ext>
            </p:extLst>
          </p:nvPr>
        </p:nvGraphicFramePr>
        <p:xfrm>
          <a:off x="251520" y="4077072"/>
          <a:ext cx="822325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43120" imgH="266400" progId="Equation.DSMT4">
                  <p:embed/>
                </p:oleObj>
              </mc:Choice>
              <mc:Fallback>
                <p:oleObj name="Equation" r:id="rId11" imgW="3543120" imgH="266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872A510-61DF-4655-AD9A-83DF5AA63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1520" y="4077072"/>
                        <a:ext cx="8223250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795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8391D-B5FE-4528-AEF6-DBB3831DC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r>
              <a:rPr lang="en-CA" sz="2300" dirty="0"/>
              <a:t>Basic Exponent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2851B-686B-44DF-B909-2102C7C1E4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568952" cy="792088"/>
          </a:xfrm>
        </p:spPr>
        <p:txBody>
          <a:bodyPr/>
          <a:lstStyle/>
          <a:p>
            <a:r>
              <a:rPr lang="en-CA" sz="2100" dirty="0"/>
              <a:t>When multiplying two powers with the same base, you add their exponents:</a:t>
            </a:r>
          </a:p>
        </p:txBody>
      </p:sp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BFD47BA3-D8F0-4CB6-9F76-80905F4AEC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979404"/>
              </p:ext>
            </p:extLst>
          </p:nvPr>
        </p:nvGraphicFramePr>
        <p:xfrm>
          <a:off x="457200" y="1607120"/>
          <a:ext cx="19240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03040" progId="Equation.DSMT4">
                  <p:embed/>
                </p:oleObj>
              </mc:Choice>
              <mc:Fallback>
                <p:oleObj name="Equation" r:id="rId3" imgW="888840" imgH="203040" progId="Equation.DSMT4">
                  <p:embed/>
                  <p:pic>
                    <p:nvPicPr>
                      <p:cNvPr id="4" name="Object 15">
                        <a:extLst>
                          <a:ext uri="{FF2B5EF4-FFF2-40B4-BE49-F238E27FC236}">
                            <a16:creationId xmlns:a16="http://schemas.microsoft.com/office/drawing/2014/main" id="{BFD47BA3-D8F0-4CB6-9F76-80905F4AEC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7120"/>
                        <a:ext cx="19240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F7776E8-D15A-4A29-AFDE-721261B536B9}"/>
              </a:ext>
            </a:extLst>
          </p:cNvPr>
          <p:cNvSpPr/>
          <p:nvPr/>
        </p:nvSpPr>
        <p:spPr>
          <a:xfrm>
            <a:off x="347400" y="1556792"/>
            <a:ext cx="2280384" cy="5760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15">
            <a:extLst>
              <a:ext uri="{FF2B5EF4-FFF2-40B4-BE49-F238E27FC236}">
                <a16:creationId xmlns:a16="http://schemas.microsoft.com/office/drawing/2014/main" id="{A699C2A8-08D7-42E4-93D9-3FDE0D64A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012230"/>
              </p:ext>
            </p:extLst>
          </p:nvPr>
        </p:nvGraphicFramePr>
        <p:xfrm>
          <a:off x="4015160" y="1595621"/>
          <a:ext cx="241776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203040" progId="Equation.DSMT4">
                  <p:embed/>
                </p:oleObj>
              </mc:Choice>
              <mc:Fallback>
                <p:oleObj name="Equation" r:id="rId5" imgW="1117440" imgH="203040" progId="Equation.DSMT4">
                  <p:embed/>
                  <p:pic>
                    <p:nvPicPr>
                      <p:cNvPr id="6" name="Object 15">
                        <a:extLst>
                          <a:ext uri="{FF2B5EF4-FFF2-40B4-BE49-F238E27FC236}">
                            <a16:creationId xmlns:a16="http://schemas.microsoft.com/office/drawing/2014/main" id="{A699C2A8-08D7-42E4-93D9-3FDE0D64A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5160" y="1595621"/>
                        <a:ext cx="241776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5">
            <a:extLst>
              <a:ext uri="{FF2B5EF4-FFF2-40B4-BE49-F238E27FC236}">
                <a16:creationId xmlns:a16="http://schemas.microsoft.com/office/drawing/2014/main" id="{31726EB9-2620-4914-ACA5-CE62840D0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476653"/>
              </p:ext>
            </p:extLst>
          </p:nvPr>
        </p:nvGraphicFramePr>
        <p:xfrm>
          <a:off x="2915816" y="2132856"/>
          <a:ext cx="23082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203040" progId="Equation.DSMT4">
                  <p:embed/>
                </p:oleObj>
              </mc:Choice>
              <mc:Fallback>
                <p:oleObj name="Equation" r:id="rId7" imgW="1066680" imgH="203040" progId="Equation.DSMT4">
                  <p:embed/>
                  <p:pic>
                    <p:nvPicPr>
                      <p:cNvPr id="7" name="Object 15">
                        <a:extLst>
                          <a:ext uri="{FF2B5EF4-FFF2-40B4-BE49-F238E27FC236}">
                            <a16:creationId xmlns:a16="http://schemas.microsoft.com/office/drawing/2014/main" id="{31726EB9-2620-4914-ACA5-CE62840D0E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132856"/>
                        <a:ext cx="23082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5">
            <a:extLst>
              <a:ext uri="{FF2B5EF4-FFF2-40B4-BE49-F238E27FC236}">
                <a16:creationId xmlns:a16="http://schemas.microsoft.com/office/drawing/2014/main" id="{18F7ED0F-3096-4C5C-9CAF-CFD3CFC8AB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123556"/>
              </p:ext>
            </p:extLst>
          </p:nvPr>
        </p:nvGraphicFramePr>
        <p:xfrm>
          <a:off x="5292080" y="2132855"/>
          <a:ext cx="131921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203040" progId="Equation.DSMT4">
                  <p:embed/>
                </p:oleObj>
              </mc:Choice>
              <mc:Fallback>
                <p:oleObj name="Equation" r:id="rId9" imgW="609480" imgH="203040" progId="Equation.DSMT4">
                  <p:embed/>
                  <p:pic>
                    <p:nvPicPr>
                      <p:cNvPr id="8" name="Object 15">
                        <a:extLst>
                          <a:ext uri="{FF2B5EF4-FFF2-40B4-BE49-F238E27FC236}">
                            <a16:creationId xmlns:a16="http://schemas.microsoft.com/office/drawing/2014/main" id="{18F7ED0F-3096-4C5C-9CAF-CFD3CFC8AB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132855"/>
                        <a:ext cx="131921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>
            <a:extLst>
              <a:ext uri="{FF2B5EF4-FFF2-40B4-BE49-F238E27FC236}">
                <a16:creationId xmlns:a16="http://schemas.microsoft.com/office/drawing/2014/main" id="{96B4F802-CA77-4083-8F55-E1879255C0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136531"/>
              </p:ext>
            </p:extLst>
          </p:nvPr>
        </p:nvGraphicFramePr>
        <p:xfrm>
          <a:off x="6611292" y="2149210"/>
          <a:ext cx="4397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203040" progId="Equation.DSMT4">
                  <p:embed/>
                </p:oleObj>
              </mc:Choice>
              <mc:Fallback>
                <p:oleObj name="Equation" r:id="rId11" imgW="203040" imgH="203040" progId="Equation.DSMT4">
                  <p:embed/>
                  <p:pic>
                    <p:nvPicPr>
                      <p:cNvPr id="9" name="Object 15">
                        <a:extLst>
                          <a:ext uri="{FF2B5EF4-FFF2-40B4-BE49-F238E27FC236}">
                            <a16:creationId xmlns:a16="http://schemas.microsoft.com/office/drawing/2014/main" id="{96B4F802-CA77-4083-8F55-E1879255C0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292" y="2149210"/>
                        <a:ext cx="43973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E832D03-C515-45C4-AAF3-F9B8AD2681A4}"/>
              </a:ext>
            </a:extLst>
          </p:cNvPr>
          <p:cNvSpPr txBox="1">
            <a:spLocks/>
          </p:cNvSpPr>
          <p:nvPr/>
        </p:nvSpPr>
        <p:spPr bwMode="auto">
          <a:xfrm>
            <a:off x="107504" y="2852936"/>
            <a:ext cx="856895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When you simplify radicals with products of powers inside the radical, combine the powers first</a:t>
            </a:r>
          </a:p>
        </p:txBody>
      </p:sp>
      <p:graphicFrame>
        <p:nvGraphicFramePr>
          <p:cNvPr id="11" name="Object 15">
            <a:extLst>
              <a:ext uri="{FF2B5EF4-FFF2-40B4-BE49-F238E27FC236}">
                <a16:creationId xmlns:a16="http://schemas.microsoft.com/office/drawing/2014/main" id="{2673F75C-4ADA-4497-984F-82E723A87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920601"/>
              </p:ext>
            </p:extLst>
          </p:nvPr>
        </p:nvGraphicFramePr>
        <p:xfrm>
          <a:off x="539552" y="3788565"/>
          <a:ext cx="14843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800" imgH="253800" progId="Equation.DSMT4">
                  <p:embed/>
                </p:oleObj>
              </mc:Choice>
              <mc:Fallback>
                <p:oleObj name="Equation" r:id="rId13" imgW="685800" imgH="253800" progId="Equation.DSMT4">
                  <p:embed/>
                  <p:pic>
                    <p:nvPicPr>
                      <p:cNvPr id="11" name="Object 15">
                        <a:extLst>
                          <a:ext uri="{FF2B5EF4-FFF2-40B4-BE49-F238E27FC236}">
                            <a16:creationId xmlns:a16="http://schemas.microsoft.com/office/drawing/2014/main" id="{2673F75C-4ADA-4497-984F-82E723A87A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788565"/>
                        <a:ext cx="14843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5FFFF20-1F7D-4D25-A6E8-5776F0DFAA04}"/>
              </a:ext>
            </a:extLst>
          </p:cNvPr>
          <p:cNvSpPr/>
          <p:nvPr/>
        </p:nvSpPr>
        <p:spPr>
          <a:xfrm>
            <a:off x="347667" y="3789040"/>
            <a:ext cx="1848069" cy="5760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" name="Object 15">
            <a:extLst>
              <a:ext uri="{FF2B5EF4-FFF2-40B4-BE49-F238E27FC236}">
                <a16:creationId xmlns:a16="http://schemas.microsoft.com/office/drawing/2014/main" id="{8004E979-263B-4BB5-AEE7-9C991185C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838719"/>
              </p:ext>
            </p:extLst>
          </p:nvPr>
        </p:nvGraphicFramePr>
        <p:xfrm>
          <a:off x="395536" y="4673600"/>
          <a:ext cx="21161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77760" imgH="253800" progId="Equation.DSMT4">
                  <p:embed/>
                </p:oleObj>
              </mc:Choice>
              <mc:Fallback>
                <p:oleObj name="Equation" r:id="rId15" imgW="977760" imgH="253800" progId="Equation.DSMT4">
                  <p:embed/>
                  <p:pic>
                    <p:nvPicPr>
                      <p:cNvPr id="13" name="Object 15">
                        <a:extLst>
                          <a:ext uri="{FF2B5EF4-FFF2-40B4-BE49-F238E27FC236}">
                            <a16:creationId xmlns:a16="http://schemas.microsoft.com/office/drawing/2014/main" id="{8004E979-263B-4BB5-AEE7-9C991185C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673600"/>
                        <a:ext cx="21161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A36E158F-E7C1-4247-8A4F-D776C096BE9B}"/>
              </a:ext>
            </a:extLst>
          </p:cNvPr>
          <p:cNvSpPr/>
          <p:nvPr/>
        </p:nvSpPr>
        <p:spPr>
          <a:xfrm>
            <a:off x="347667" y="4674816"/>
            <a:ext cx="2280117" cy="5760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0A413265-6533-4B24-96E5-CCFF4E7355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6031"/>
              </p:ext>
            </p:extLst>
          </p:nvPr>
        </p:nvGraphicFramePr>
        <p:xfrm>
          <a:off x="3131840" y="3816350"/>
          <a:ext cx="1263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20" imgH="253800" progId="Equation.DSMT4">
                  <p:embed/>
                </p:oleObj>
              </mc:Choice>
              <mc:Fallback>
                <p:oleObj name="Equation" r:id="rId17" imgW="583920" imgH="253800" progId="Equation.DSMT4">
                  <p:embed/>
                  <p:pic>
                    <p:nvPicPr>
                      <p:cNvPr id="15" name="Object 15">
                        <a:extLst>
                          <a:ext uri="{FF2B5EF4-FFF2-40B4-BE49-F238E27FC236}">
                            <a16:creationId xmlns:a16="http://schemas.microsoft.com/office/drawing/2014/main" id="{0A413265-6533-4B24-96E5-CCFF4E7355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816350"/>
                        <a:ext cx="1263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D94BA57-41CD-4666-8C84-5C0812EDD5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901575"/>
              </p:ext>
            </p:extLst>
          </p:nvPr>
        </p:nvGraphicFramePr>
        <p:xfrm>
          <a:off x="5076056" y="3844925"/>
          <a:ext cx="13446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253800" progId="Equation.DSMT4">
                  <p:embed/>
                </p:oleObj>
              </mc:Choice>
              <mc:Fallback>
                <p:oleObj name="Equation" r:id="rId19" imgW="622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D94BA57-41CD-4666-8C84-5C0812EDD5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844925"/>
                        <a:ext cx="13446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B7AF9B2-F460-436B-9193-6DF3F3899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22473"/>
              </p:ext>
            </p:extLst>
          </p:nvPr>
        </p:nvGraphicFramePr>
        <p:xfrm>
          <a:off x="6948264" y="3873500"/>
          <a:ext cx="17287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99920" imgH="253800" progId="Equation.DSMT4">
                  <p:embed/>
                </p:oleObj>
              </mc:Choice>
              <mc:Fallback>
                <p:oleObj name="Equation" r:id="rId21" imgW="79992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B7AF9B2-F460-436B-9193-6DF3F3899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3873500"/>
                        <a:ext cx="17287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1A1B46BE-B2A1-4699-839F-2878172E8A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478881"/>
              </p:ext>
            </p:extLst>
          </p:nvPr>
        </p:nvGraphicFramePr>
        <p:xfrm>
          <a:off x="2915816" y="4607917"/>
          <a:ext cx="17319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99920" imgH="253800" progId="Equation.DSMT4">
                  <p:embed/>
                </p:oleObj>
              </mc:Choice>
              <mc:Fallback>
                <p:oleObj name="Equation" r:id="rId23" imgW="799920" imgH="2538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1A1B46BE-B2A1-4699-839F-2878172E8A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607917"/>
                        <a:ext cx="17319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>
            <a:extLst>
              <a:ext uri="{FF2B5EF4-FFF2-40B4-BE49-F238E27FC236}">
                <a16:creationId xmlns:a16="http://schemas.microsoft.com/office/drawing/2014/main" id="{E541A133-B063-41B1-BD26-5D1265EEEB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482692"/>
              </p:ext>
            </p:extLst>
          </p:nvPr>
        </p:nvGraphicFramePr>
        <p:xfrm>
          <a:off x="5100841" y="4614644"/>
          <a:ext cx="18970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76240" imgH="253800" progId="Equation.DSMT4">
                  <p:embed/>
                </p:oleObj>
              </mc:Choice>
              <mc:Fallback>
                <p:oleObj name="Equation" r:id="rId25" imgW="876240" imgH="253800" progId="Equation.DSMT4">
                  <p:embed/>
                  <p:pic>
                    <p:nvPicPr>
                      <p:cNvPr id="19" name="Object 15">
                        <a:extLst>
                          <a:ext uri="{FF2B5EF4-FFF2-40B4-BE49-F238E27FC236}">
                            <a16:creationId xmlns:a16="http://schemas.microsoft.com/office/drawing/2014/main" id="{E541A133-B063-41B1-BD26-5D1265EEEB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841" y="4614644"/>
                        <a:ext cx="1897062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DACB4B98-2786-4F3C-B527-3CA8EB9F4A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43520"/>
              </p:ext>
            </p:extLst>
          </p:nvPr>
        </p:nvGraphicFramePr>
        <p:xfrm>
          <a:off x="251520" y="5530850"/>
          <a:ext cx="50307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323800" imgH="266400" progId="Equation.DSMT4">
                  <p:embed/>
                </p:oleObj>
              </mc:Choice>
              <mc:Fallback>
                <p:oleObj name="Equation" r:id="rId27" imgW="2323800" imgH="26640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DACB4B98-2786-4F3C-B527-3CA8EB9F4A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530850"/>
                        <a:ext cx="503078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0DABB048-8FEE-498C-A074-A4D739C85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070591"/>
              </p:ext>
            </p:extLst>
          </p:nvPr>
        </p:nvGraphicFramePr>
        <p:xfrm>
          <a:off x="231553" y="6185768"/>
          <a:ext cx="38481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7680" imgH="266400" progId="Equation.DSMT4">
                  <p:embed/>
                </p:oleObj>
              </mc:Choice>
              <mc:Fallback>
                <p:oleObj name="Equation" r:id="rId29" imgW="1777680" imgH="266400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0DABB048-8FEE-498C-A074-A4D739C85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53" y="6185768"/>
                        <a:ext cx="38481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162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61C43-3769-4A40-994F-67DB7F63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Operations with Mixed Radicals: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A49FF-DC74-4201-AC99-3A4AEBE3EE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96944" cy="792088"/>
          </a:xfrm>
        </p:spPr>
        <p:txBody>
          <a:bodyPr/>
          <a:lstStyle/>
          <a:p>
            <a:r>
              <a:rPr lang="en-CA" sz="2200" dirty="0"/>
              <a:t>When multiplying two mixed radicals, the two outside values will multiply and the two inside values will multiply inside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224961C-7D22-4C21-8A49-0966623A3C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283522"/>
              </p:ext>
            </p:extLst>
          </p:nvPr>
        </p:nvGraphicFramePr>
        <p:xfrm>
          <a:off x="527050" y="1628775"/>
          <a:ext cx="17351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224961C-7D22-4C21-8A49-0966623A3C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628775"/>
                        <a:ext cx="173513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670DCB8-7FC7-4681-B3E7-B4397D223B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468636"/>
              </p:ext>
            </p:extLst>
          </p:nvPr>
        </p:nvGraphicFramePr>
        <p:xfrm>
          <a:off x="2267744" y="1628800"/>
          <a:ext cx="18430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63280" imgH="228600" progId="Equation.DSMT4">
                  <p:embed/>
                </p:oleObj>
              </mc:Choice>
              <mc:Fallback>
                <p:oleObj name="Equation" r:id="rId5" imgW="863280" imgH="2286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670DCB8-7FC7-4681-B3E7-B4397D223B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628800"/>
                        <a:ext cx="18430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362F6A7-EF6E-48D4-9494-5404F2512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185190"/>
              </p:ext>
            </p:extLst>
          </p:nvPr>
        </p:nvGraphicFramePr>
        <p:xfrm>
          <a:off x="1979712" y="2060848"/>
          <a:ext cx="10302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400" imgH="228600" progId="Equation.DSMT4">
                  <p:embed/>
                </p:oleObj>
              </mc:Choice>
              <mc:Fallback>
                <p:oleObj name="Equation" r:id="rId7" imgW="482400" imgH="2286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362F6A7-EF6E-48D4-9494-5404F25123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060848"/>
                        <a:ext cx="103028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D8AADAA2-B846-4CFD-98BD-BF8931D1B7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520135"/>
              </p:ext>
            </p:extLst>
          </p:nvPr>
        </p:nvGraphicFramePr>
        <p:xfrm>
          <a:off x="4932040" y="1772816"/>
          <a:ext cx="27654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5280" imgH="228600" progId="Equation.DSMT4">
                  <p:embed/>
                </p:oleObj>
              </mc:Choice>
              <mc:Fallback>
                <p:oleObj name="Equation" r:id="rId9" imgW="1295280" imgH="2286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D8AADAA2-B846-4CFD-98BD-BF8931D1B7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772816"/>
                        <a:ext cx="276542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FC38AE2-AEDA-49A0-9CB1-17C0B657D0FE}"/>
              </a:ext>
            </a:extLst>
          </p:cNvPr>
          <p:cNvSpPr/>
          <p:nvPr/>
        </p:nvSpPr>
        <p:spPr>
          <a:xfrm>
            <a:off x="4716016" y="1628800"/>
            <a:ext cx="3240360" cy="72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79A6504-372D-4155-A46D-09B2C05D825F}"/>
              </a:ext>
            </a:extLst>
          </p:cNvPr>
          <p:cNvSpPr txBox="1">
            <a:spLocks/>
          </p:cNvSpPr>
          <p:nvPr/>
        </p:nvSpPr>
        <p:spPr bwMode="auto">
          <a:xfrm>
            <a:off x="251520" y="2492896"/>
            <a:ext cx="871296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Same logic applies when you take the square of a mixed radical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6E9B5F81-B929-462B-867C-FF2EDFD252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305391"/>
              </p:ext>
            </p:extLst>
          </p:nvPr>
        </p:nvGraphicFramePr>
        <p:xfrm>
          <a:off x="611560" y="3019425"/>
          <a:ext cx="12731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342720" progId="Equation.DSMT4">
                  <p:embed/>
                </p:oleObj>
              </mc:Choice>
              <mc:Fallback>
                <p:oleObj name="Equation" r:id="rId11" imgW="596880" imgH="34272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6E9B5F81-B929-462B-867C-FF2EDFD252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019425"/>
                        <a:ext cx="1273175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400400D4-8139-46C4-885D-78E68DABF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926997"/>
              </p:ext>
            </p:extLst>
          </p:nvPr>
        </p:nvGraphicFramePr>
        <p:xfrm>
          <a:off x="1907704" y="3068638"/>
          <a:ext cx="170815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920" imgH="304560" progId="Equation.DSMT4">
                  <p:embed/>
                </p:oleObj>
              </mc:Choice>
              <mc:Fallback>
                <p:oleObj name="Equation" r:id="rId13" imgW="799920" imgH="30456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400400D4-8139-46C4-885D-78E68DABF2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068638"/>
                        <a:ext cx="1708150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BC7FD0FD-CFDB-4532-8C1E-1C2ADB7738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91043"/>
              </p:ext>
            </p:extLst>
          </p:nvPr>
        </p:nvGraphicFramePr>
        <p:xfrm>
          <a:off x="1659211" y="3716338"/>
          <a:ext cx="154463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177480" progId="Equation.DSMT4">
                  <p:embed/>
                </p:oleObj>
              </mc:Choice>
              <mc:Fallback>
                <p:oleObj name="Equation" r:id="rId15" imgW="723600" imgH="17748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BC7FD0FD-CFDB-4532-8C1E-1C2ADB7738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211" y="3716338"/>
                        <a:ext cx="154463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E10AAE0A-F60D-4942-9F93-A20490CE4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824776"/>
              </p:ext>
            </p:extLst>
          </p:nvPr>
        </p:nvGraphicFramePr>
        <p:xfrm>
          <a:off x="4644008" y="2947988"/>
          <a:ext cx="15446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23600" imgH="342720" progId="Equation.DSMT4">
                  <p:embed/>
                </p:oleObj>
              </mc:Choice>
              <mc:Fallback>
                <p:oleObj name="Equation" r:id="rId17" imgW="723600" imgH="34272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E10AAE0A-F60D-4942-9F93-A20490CE43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947988"/>
                        <a:ext cx="154463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F1BB4182-E381-4C7A-9237-59517A37A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276255"/>
              </p:ext>
            </p:extLst>
          </p:nvPr>
        </p:nvGraphicFramePr>
        <p:xfrm>
          <a:off x="6137349" y="2997200"/>
          <a:ext cx="22510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54080" imgH="304560" progId="Equation.DSMT4">
                  <p:embed/>
                </p:oleObj>
              </mc:Choice>
              <mc:Fallback>
                <p:oleObj name="Equation" r:id="rId19" imgW="1054080" imgH="3045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F1BB4182-E381-4C7A-9237-59517A37A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349" y="2997200"/>
                        <a:ext cx="225107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DF60F926-CAA4-4F34-9B00-879C5153A7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937293"/>
              </p:ext>
            </p:extLst>
          </p:nvPr>
        </p:nvGraphicFramePr>
        <p:xfrm>
          <a:off x="5823917" y="3644900"/>
          <a:ext cx="22764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66680" imgH="177480" progId="Equation.DSMT4">
                  <p:embed/>
                </p:oleObj>
              </mc:Choice>
              <mc:Fallback>
                <p:oleObj name="Equation" r:id="rId21" imgW="1066680" imgH="17748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DF60F926-CAA4-4F34-9B00-879C5153A7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917" y="3644900"/>
                        <a:ext cx="22764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E7F18EB-9A4A-4AFA-9AEE-E0F83D38EB0A}"/>
              </a:ext>
            </a:extLst>
          </p:cNvPr>
          <p:cNvSpPr txBox="1">
            <a:spLocks/>
          </p:cNvSpPr>
          <p:nvPr/>
        </p:nvSpPr>
        <p:spPr bwMode="auto">
          <a:xfrm>
            <a:off x="179512" y="4293096"/>
            <a:ext cx="871296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converting a mixed radical back to an entire radical, square the value outside to put it back inside the radical</a:t>
            </a:r>
          </a:p>
        </p:txBody>
      </p: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1FE992A-857F-43A9-B2A7-1A0124650B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288308"/>
              </p:ext>
            </p:extLst>
          </p:nvPr>
        </p:nvGraphicFramePr>
        <p:xfrm>
          <a:off x="407988" y="5229349"/>
          <a:ext cx="18970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88840" imgH="253800" progId="Equation.DSMT4">
                  <p:embed/>
                </p:oleObj>
              </mc:Choice>
              <mc:Fallback>
                <p:oleObj name="Equation" r:id="rId23" imgW="888840" imgH="25380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31FE992A-857F-43A9-B2A7-1A0124650B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5229349"/>
                        <a:ext cx="1897062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024DD20D-5F09-44AB-80D2-5116701C15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138439"/>
              </p:ext>
            </p:extLst>
          </p:nvPr>
        </p:nvGraphicFramePr>
        <p:xfrm>
          <a:off x="1043608" y="5805264"/>
          <a:ext cx="9207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228600" progId="Equation.DSMT4">
                  <p:embed/>
                </p:oleObj>
              </mc:Choice>
              <mc:Fallback>
                <p:oleObj name="Equation" r:id="rId25" imgW="431640" imgH="22860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024DD20D-5F09-44AB-80D2-5116701C15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805264"/>
                        <a:ext cx="92075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1D4029A4-4C60-4CFD-905C-37F961B52A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313293"/>
              </p:ext>
            </p:extLst>
          </p:nvPr>
        </p:nvGraphicFramePr>
        <p:xfrm>
          <a:off x="2759075" y="5190331"/>
          <a:ext cx="19240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01440" imgH="253800" progId="Equation.DSMT4">
                  <p:embed/>
                </p:oleObj>
              </mc:Choice>
              <mc:Fallback>
                <p:oleObj name="Equation" r:id="rId27" imgW="901440" imgH="2538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1D4029A4-4C60-4CFD-905C-37F961B52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5190331"/>
                        <a:ext cx="192405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2CB169E0-48BD-4494-A39A-013B3643D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446971"/>
              </p:ext>
            </p:extLst>
          </p:nvPr>
        </p:nvGraphicFramePr>
        <p:xfrm>
          <a:off x="3372296" y="5732587"/>
          <a:ext cx="105568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00" imgH="228600" progId="Equation.DSMT4">
                  <p:embed/>
                </p:oleObj>
              </mc:Choice>
              <mc:Fallback>
                <p:oleObj name="Equation" r:id="rId29" imgW="495000" imgH="22860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2CB169E0-48BD-4494-A39A-013B3643D1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2296" y="5732587"/>
                        <a:ext cx="1055688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75ADED8E-A505-4062-828D-EF22AF62F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882949"/>
              </p:ext>
            </p:extLst>
          </p:nvPr>
        </p:nvGraphicFramePr>
        <p:xfrm>
          <a:off x="5292080" y="5445224"/>
          <a:ext cx="19796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27000" imgH="253800" progId="Equation.DSMT4">
                  <p:embed/>
                </p:oleObj>
              </mc:Choice>
              <mc:Fallback>
                <p:oleObj name="Equation" r:id="rId31" imgW="927000" imgH="2538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75ADED8E-A505-4062-828D-EF22AF62F5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445224"/>
                        <a:ext cx="1979612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322E2C30-4D34-4441-9847-F0066C6094D1}"/>
              </a:ext>
            </a:extLst>
          </p:cNvPr>
          <p:cNvSpPr/>
          <p:nvPr/>
        </p:nvSpPr>
        <p:spPr>
          <a:xfrm>
            <a:off x="5148064" y="5373216"/>
            <a:ext cx="2376264" cy="6480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65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080C1-055E-434B-9285-A2476A2C3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640960" cy="504056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Practice: Multiply the following and simplify to a mixed radical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F5841AAC-1AD5-4847-8AAF-99926804AA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802389"/>
              </p:ext>
            </p:extLst>
          </p:nvPr>
        </p:nvGraphicFramePr>
        <p:xfrm>
          <a:off x="2987824" y="620688"/>
          <a:ext cx="23225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08080" imgH="596880" progId="Equation.DSMT4">
                  <p:embed/>
                </p:oleObj>
              </mc:Choice>
              <mc:Fallback>
                <p:oleObj name="Equation" r:id="rId3" imgW="2908080" imgH="5968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F5841AAC-1AD5-4847-8AAF-99926804AA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620688"/>
                        <a:ext cx="23225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FA40C7EE-3C16-41D6-899D-3FC47872D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519980"/>
              </p:ext>
            </p:extLst>
          </p:nvPr>
        </p:nvGraphicFramePr>
        <p:xfrm>
          <a:off x="179512" y="620688"/>
          <a:ext cx="2044666" cy="51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62200" imgH="596900" progId="Equation.DSMT4">
                  <p:embed/>
                </p:oleObj>
              </mc:Choice>
              <mc:Fallback>
                <p:oleObj name="Equation" r:id="rId5" imgW="2362200" imgH="5969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FA40C7EE-3C16-41D6-899D-3FC47872D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620688"/>
                        <a:ext cx="2044666" cy="51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5A323AB5-B083-4B38-AFF1-38B76ECCD0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793859"/>
              </p:ext>
            </p:extLst>
          </p:nvPr>
        </p:nvGraphicFramePr>
        <p:xfrm>
          <a:off x="6084168" y="620688"/>
          <a:ext cx="2594307" cy="51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97000" imgH="596880" progId="Equation.DSMT4">
                  <p:embed/>
                </p:oleObj>
              </mc:Choice>
              <mc:Fallback>
                <p:oleObj name="Equation" r:id="rId7" imgW="2997000" imgH="59688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5A323AB5-B083-4B38-AFF1-38B76ECCD0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620688"/>
                        <a:ext cx="2594307" cy="51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1856374-CEAC-4EE9-B2F9-B1A424AB30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237634"/>
              </p:ext>
            </p:extLst>
          </p:nvPr>
        </p:nvGraphicFramePr>
        <p:xfrm>
          <a:off x="350986" y="2348880"/>
          <a:ext cx="263683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44640" imgH="888840" progId="Equation.DSMT4">
                  <p:embed/>
                </p:oleObj>
              </mc:Choice>
              <mc:Fallback>
                <p:oleObj name="Equation" r:id="rId9" imgW="3644640" imgH="8888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1856374-CEAC-4EE9-B2F9-B1A424AB30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6" y="2348880"/>
                        <a:ext cx="2636838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B0877CF5-4B53-4AA5-849C-E5C8147FC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656303"/>
              </p:ext>
            </p:extLst>
          </p:nvPr>
        </p:nvGraphicFramePr>
        <p:xfrm>
          <a:off x="4211960" y="2420888"/>
          <a:ext cx="2535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04960" imgH="888840" progId="Equation.DSMT4">
                  <p:embed/>
                </p:oleObj>
              </mc:Choice>
              <mc:Fallback>
                <p:oleObj name="Equation" r:id="rId11" imgW="3504960" imgH="8888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B0877CF5-4B53-4AA5-849C-E5C8147FC8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420888"/>
                        <a:ext cx="2535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45ED1826-D370-4A99-912E-8B6E9A00B9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672971"/>
              </p:ext>
            </p:extLst>
          </p:nvPr>
        </p:nvGraphicFramePr>
        <p:xfrm>
          <a:off x="244078" y="4068936"/>
          <a:ext cx="43370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13200" imgH="647640" progId="Equation.DSMT4">
                  <p:embed/>
                </p:oleObj>
              </mc:Choice>
              <mc:Fallback>
                <p:oleObj name="Equation" r:id="rId13" imgW="4813200" imgH="6476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45ED1826-D370-4A99-912E-8B6E9A00B9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78" y="4068936"/>
                        <a:ext cx="43370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D00ABE5-A049-4C8E-BB7F-B92972A19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518709"/>
              </p:ext>
            </p:extLst>
          </p:nvPr>
        </p:nvGraphicFramePr>
        <p:xfrm>
          <a:off x="244078" y="5733256"/>
          <a:ext cx="54800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83280" imgH="647640" progId="Equation.DSMT4">
                  <p:embed/>
                </p:oleObj>
              </mc:Choice>
              <mc:Fallback>
                <p:oleObj name="Equation" r:id="rId15" imgW="6083280" imgH="6476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D00ABE5-A049-4C8E-BB7F-B92972A197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78" y="5733256"/>
                        <a:ext cx="54800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6040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ISPRING_ULTRA_SCORM_SLIDE_COUNT" val="15"/>
  <p:tag name="ISPRING_ULTRA_SCORM_DURATION" val="3600"/>
  <p:tag name="ISPRING_ULTRA_SCORM_QUIZ_NUMBER" val="0"/>
  <p:tag name="GENSWF_OUTPUT_FILE_NAME" val="m8hch4.1"/>
  <p:tag name="ISPRING_ULTRA_SCORM_COURSE_ID" val="945E7DB9-DCD4-42D7-86A7-0CF5893F248F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4.1 Square roots and Mixed Radicals"/>
  <p:tag name="ISPRING_RESOURCE_PATHS_HASH_PRESENTER" val="3e77b5d37d4c6f3630d0696d54dff613d1c29"/>
  <p:tag name="ISPRING_PLAYERS_CUSTOMIZATION_2" val="UEsDBBQAAgAIADm7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Obu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Obu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Dm7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Obu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Dm7ilOOc/b6agAAAOUAAAAaAAAAbm9uZS9odG1sX3NraW5fc2V0dGluZ3MuanOr5lIAAqUcJQUrhWowG8xPKi0pyc/TS87PK0nNK9HLyy/KTQSrUVJ2AwMlHZyK88tSiwgoTUtMTkUx1NTIwskFp0qEiSZO5i7OlsjqChLTU/WSEpOz04vyS/NSIMqcXV0MXYyVwKpquWoBUEsDBBQAAgAIADm7ilO8fTX3SgAAAEkAAAAXAAAAbm9uZS9sb2NhbF9zZXR0aW5ncy54bWyzsa/IzVEoSy0qzszPs1Uy1DNQUkjNS85PycxLt1UKDXHTtVBSKC5JzEtJzMnPS7VVystXUrC347LJyU9OzAlOLSkBKizWt+MCAFBLAwQUAAIACAA7u4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O7u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7u4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O7u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7u4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O7u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Du7ilO45zzyXgAAAGMAAAAlAAAAdW5pdmVyc2FsLW5vLXZpZGVvL2xvY2FsX3NldHRpbmdzLnhtbA3KvQ5AQAwA4N1TNN39bQbHZrTgARoakfRacUd4e7d9w9f2rxd4+AqHqcO6qBBYV9sO3R0u85A3CCGSbiSm7FANoe+yVmwlmTjGFAOcQh9fM/uEyCP5NIdbBMsu+wFQSwECAAAUAAIACAA5u4pTXK2x+KEDAADvDAAAGAAAAAAAAAABAAAAAAAAAAAAbm9uZS9jb21tb25fbWVzc2FnZXMubG5nUEsBAgAAFAACAAgAObuKUxUeYBujAAAAfwEAACkAAAAAAAAAAQAAAAAA1wMAAG5vbmUvcGxheWJhY2tfYW5kX25hdmlnYXRpb25fc2V0dGluZ3MueG1sUEsBAgAAFAACAAgAObuKUx9UimowAwAAxw4AACIAAAAAAAAAAQAAAAAAwQQAAG5vbmUvZmxhc2hfcHVibGlzaGluZ19zZXR0aW5ncy54bWxQSwECAAAUAAIACAA5u4pTcVeUnRUBAADRAgAAHAAAAAAAAAABAAAAAAAxCAAAbm9uZS9mbGFzaF9za2luX3NldHRpbmdzLnhtbFBLAQIAABQAAgAIADm7ilPXm3CWKwMAAG8OAAAhAAAAAAAAAAEAAAAAAIAJAABub25lL2h0bWxfcHVibGlzaGluZ19zZXR0aW5ncy54bWxQSwECAAAUAAIACAA5u4pTjnP2+moAAADlAAAAGgAAAAAAAAABAAAAAADqDAAAbm9uZS9odG1sX3NraW5fc2V0dGluZ3MuanNQSwECAAAUAAIACAA5u4pTvH0190oAAABJAAAAFwAAAAAAAAABAAAAAACMDQAAbm9uZS9sb2NhbF9zZXR0aW5ncy54bWxQSwECAAAUAAIACAA7u4pTnF4yCBQGAAA3FwAAJgAAAAAAAAABAAAAAAALDgAAdW5pdmVyc2FsLW5vLXZpZGVvL2NvbW1vbl9tZXNzYWdlcy5sbmdQSwECAAAUAAIACAA7u4pTFR5gG6MAAAB/AQAANwAAAAAAAAABAAAAAABjFAAAdW5pdmVyc2FsLW5vLXZpZGVvL3BsYXliYWNrX2FuZF9uYXZpZ2F0aW9uX3NldHRpbmdzLnhtbFBLAQIAABQAAgAIADu7ilNLM4aKLwUAAGgdAAAwAAAAAAAAAAEAAAAAAFsVAAB1bml2ZXJzYWwtbm8tdmlkZW8vZmxhc2hfcHVibGlzaGluZ19zZXR0aW5ncy54bWxQSwECAAAUAAIACAA7u4pTDnvHIGUDAACXDAAAKgAAAAAAAAABAAAAAADYGgAAdW5pdmVyc2FsLW5vLXZpZGVvL2ZsYXNoX3NraW5fc2V0dGluZ3MueG1sUEsBAgAAFAACAAgAO7uKU/rnN04qBQAA8hwAAC8AAAAAAAAAAQAAAAAAhR4AAHVuaXZlcnNhbC1uby12aWRlby9odG1sX3B1Ymxpc2hpbmdfc2V0dGluZ3MueG1sUEsBAgAAFAACAAgAO7uKU+xMWVK2AQAAegYAACgAAAAAAAAAAQAAAAAA/CMAAHVuaXZlcnNhbC1uby12aWRlby9odG1sX3NraW5fc2V0dGluZ3MuanNQSwECAAAUAAIACAA7u4pT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942</TotalTime>
  <Words>507</Words>
  <Application>Microsoft Office PowerPoint</Application>
  <PresentationFormat>On-screen Show (4:3)</PresentationFormat>
  <Paragraphs>66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Section 4.1  Square roots and Mixed Radicals</vt:lpstr>
      <vt:lpstr>Review) “Square” and “square roots”?</vt:lpstr>
      <vt:lpstr>What are Radicals and Mixed Radicals?</vt:lpstr>
      <vt:lpstr>Review: Evaluate each of the following without a calculator</vt:lpstr>
      <vt:lpstr>II) Properties of Square roots:</vt:lpstr>
      <vt:lpstr>PowerPoint Presentation</vt:lpstr>
      <vt:lpstr>Basic Exponent Rules:</vt:lpstr>
      <vt:lpstr>Operations with Mixed Radicals:</vt:lpstr>
      <vt:lpstr>PowerPoint Presentation</vt:lpstr>
      <vt:lpstr>PowerPoint Presentation</vt:lpstr>
      <vt:lpstr>Applications of Square Roots: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 Square roots and Mixed Radicals</dc:title>
  <dc:creator>danny young</dc:creator>
  <cp:lastModifiedBy>Danny Young</cp:lastModifiedBy>
  <cp:revision>23</cp:revision>
  <dcterms:created xsi:type="dcterms:W3CDTF">2009-06-13T04:24:14Z</dcterms:created>
  <dcterms:modified xsi:type="dcterms:W3CDTF">2021-12-11T07:27:52Z</dcterms:modified>
</cp:coreProperties>
</file>